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7"/>
  </p:notesMasterIdLst>
  <p:handoutMasterIdLst>
    <p:handoutMasterId r:id="rId58"/>
  </p:handoutMasterIdLst>
  <p:sldIdLst>
    <p:sldId id="603" r:id="rId8"/>
    <p:sldId id="2340" r:id="rId9"/>
    <p:sldId id="739" r:id="rId10"/>
    <p:sldId id="2404" r:id="rId11"/>
    <p:sldId id="2400" r:id="rId12"/>
    <p:sldId id="2402" r:id="rId13"/>
    <p:sldId id="2403" r:id="rId14"/>
    <p:sldId id="2398" r:id="rId15"/>
    <p:sldId id="2409" r:id="rId16"/>
    <p:sldId id="2410" r:id="rId17"/>
    <p:sldId id="2411" r:id="rId18"/>
    <p:sldId id="2412" r:id="rId19"/>
    <p:sldId id="2413" r:id="rId20"/>
    <p:sldId id="2015" r:id="rId21"/>
    <p:sldId id="2016" r:id="rId22"/>
    <p:sldId id="2414" r:id="rId23"/>
    <p:sldId id="2405" r:id="rId24"/>
    <p:sldId id="2416" r:id="rId25"/>
    <p:sldId id="2415" r:id="rId26"/>
    <p:sldId id="2417" r:id="rId27"/>
    <p:sldId id="2418" r:id="rId28"/>
    <p:sldId id="2419" r:id="rId29"/>
    <p:sldId id="2420" r:id="rId30"/>
    <p:sldId id="2421" r:id="rId31"/>
    <p:sldId id="2422" r:id="rId32"/>
    <p:sldId id="2406" r:id="rId33"/>
    <p:sldId id="2424" r:id="rId34"/>
    <p:sldId id="2425" r:id="rId35"/>
    <p:sldId id="2423" r:id="rId36"/>
    <p:sldId id="2407" r:id="rId37"/>
    <p:sldId id="2426" r:id="rId38"/>
    <p:sldId id="2428" r:id="rId39"/>
    <p:sldId id="2432" r:id="rId40"/>
    <p:sldId id="2429" r:id="rId41"/>
    <p:sldId id="2431" r:id="rId42"/>
    <p:sldId id="2408" r:id="rId43"/>
    <p:sldId id="2433" r:id="rId44"/>
    <p:sldId id="2434" r:id="rId45"/>
    <p:sldId id="2435" r:id="rId46"/>
    <p:sldId id="1959" r:id="rId47"/>
    <p:sldId id="1961" r:id="rId48"/>
    <p:sldId id="1963" r:id="rId49"/>
    <p:sldId id="1960" r:id="rId50"/>
    <p:sldId id="1956" r:id="rId51"/>
    <p:sldId id="2436" r:id="rId52"/>
    <p:sldId id="2437" r:id="rId53"/>
    <p:sldId id="2438" r:id="rId54"/>
    <p:sldId id="2397" r:id="rId55"/>
    <p:sldId id="582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D7BD88-A784-7A44-88D1-94CBCCD3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248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36819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41023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片上网络拓扑架构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集群通信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DE2EAC-09CB-C14E-90C6-2F745455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 </a:t>
            </a:r>
            <a:r>
              <a:rPr lang="en-US" altLang="zh-CN" dirty="0"/>
              <a:t>NoC</a:t>
            </a:r>
            <a:r>
              <a:rPr lang="zh-CN" altLang="en-US" dirty="0"/>
              <a:t> 考虑因素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926E6A1-631F-2D43-AFC6-D17DAA30C3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1084889" cy="4994910"/>
          </a:xfrm>
        </p:spPr>
        <p:txBody>
          <a:bodyPr/>
          <a:lstStyle/>
          <a:p>
            <a:r>
              <a:rPr lang="zh-CN" altLang="en-US" b="1" dirty="0"/>
              <a:t>连接数（</a:t>
            </a:r>
            <a:r>
              <a:rPr lang="en-US" altLang="zh-CN" b="1" dirty="0"/>
              <a:t>Terminal </a:t>
            </a:r>
            <a:r>
              <a:rPr lang="zh-CN" altLang="en-US" b="1" dirty="0"/>
              <a:t> </a:t>
            </a:r>
            <a:r>
              <a:rPr lang="en-US" altLang="zh-CN" b="1" dirty="0"/>
              <a:t>Size</a:t>
            </a:r>
            <a:r>
              <a:rPr lang="zh-CN" altLang="en-US" b="1" dirty="0"/>
              <a:t>）</a:t>
            </a:r>
            <a:r>
              <a:rPr lang="zh-CN" altLang="en-US" dirty="0"/>
              <a:t>：连接网络的终端数；</a:t>
            </a:r>
          </a:p>
          <a:p>
            <a:r>
              <a:rPr lang="zh-CN" altLang="en-US" b="1" dirty="0"/>
              <a:t>带宽（</a:t>
            </a:r>
            <a:r>
              <a:rPr lang="en-US" altLang="zh-CN" b="1" dirty="0"/>
              <a:t>Bandwidth</a:t>
            </a:r>
            <a:r>
              <a:rPr lang="zh-CN" altLang="en-US" b="1" dirty="0"/>
              <a:t>）</a:t>
            </a:r>
            <a:r>
              <a:rPr lang="zh-CN" altLang="en-US" dirty="0"/>
              <a:t>：终端所需的峰值带宽（</a:t>
            </a:r>
            <a:r>
              <a:rPr lang="en-US" altLang="zh-CN" dirty="0"/>
              <a:t>Peak</a:t>
            </a:r>
            <a:r>
              <a:rPr lang="zh-CN" altLang="en-US" dirty="0"/>
              <a:t>）和平均带宽（</a:t>
            </a:r>
            <a:r>
              <a:rPr lang="en-US" altLang="zh-CN" dirty="0"/>
              <a:t>Average</a:t>
            </a:r>
            <a:r>
              <a:rPr lang="zh-CN" altLang="en-US" dirty="0"/>
              <a:t>）；</a:t>
            </a:r>
          </a:p>
          <a:p>
            <a:r>
              <a:rPr lang="zh-CN" altLang="en-US" b="1" dirty="0"/>
              <a:t>通信延迟（</a:t>
            </a:r>
            <a:r>
              <a:rPr lang="en-US" altLang="zh-CN" b="1" dirty="0"/>
              <a:t>Latency</a:t>
            </a:r>
            <a:r>
              <a:rPr lang="zh-CN" altLang="en-US" b="1" dirty="0"/>
              <a:t>）</a:t>
            </a:r>
            <a:r>
              <a:rPr lang="zh-CN" altLang="en-US" dirty="0"/>
              <a:t>：片上通信的延迟的要求；</a:t>
            </a:r>
          </a:p>
          <a:p>
            <a:r>
              <a:rPr lang="zh-CN" altLang="en-US" b="1" dirty="0"/>
              <a:t>信息分布（</a:t>
            </a:r>
            <a:r>
              <a:rPr lang="en-US" altLang="zh-CN" b="1" dirty="0"/>
              <a:t>Message</a:t>
            </a:r>
            <a:r>
              <a:rPr lang="zh-CN" altLang="en-US" b="1" dirty="0"/>
              <a:t>）</a:t>
            </a:r>
            <a:r>
              <a:rPr lang="zh-CN" altLang="en-US" dirty="0"/>
              <a:t>：单条信息的长度的分布（</a:t>
            </a:r>
            <a:r>
              <a:rPr lang="en-US" altLang="zh-CN" dirty="0"/>
              <a:t>Message Size</a:t>
            </a:r>
            <a:r>
              <a:rPr lang="zh-CN" altLang="en-US" dirty="0"/>
              <a:t>）；</a:t>
            </a:r>
          </a:p>
          <a:p>
            <a:r>
              <a:rPr lang="zh-CN" altLang="en-US" b="1" dirty="0"/>
              <a:t>交通模式（</a:t>
            </a:r>
            <a:r>
              <a:rPr lang="en-US" altLang="zh-CN" b="1" dirty="0"/>
              <a:t>Traffic Pattern</a:t>
            </a:r>
            <a:r>
              <a:rPr lang="zh-CN" altLang="en-US" b="1" dirty="0"/>
              <a:t>）</a:t>
            </a:r>
            <a:r>
              <a:rPr lang="zh-CN" altLang="en-US" dirty="0"/>
              <a:t>：每个源终端（</a:t>
            </a:r>
            <a:r>
              <a:rPr lang="en-US" altLang="zh-CN" dirty="0"/>
              <a:t>Source</a:t>
            </a:r>
            <a:r>
              <a:rPr lang="zh-CN" altLang="en-US" dirty="0"/>
              <a:t>）发送数据到目标（</a:t>
            </a:r>
            <a:r>
              <a:rPr lang="en-US" altLang="zh-CN" dirty="0"/>
              <a:t>Target</a:t>
            </a:r>
            <a:r>
              <a:rPr lang="zh-CN" altLang="en-US" dirty="0"/>
              <a:t>）的分布；</a:t>
            </a:r>
            <a:endParaRPr lang="en-US" altLang="zh-CN" dirty="0"/>
          </a:p>
          <a:p>
            <a:r>
              <a:rPr lang="zh-CN" altLang="en-US" b="1" dirty="0"/>
              <a:t>服务质量（</a:t>
            </a:r>
            <a:r>
              <a:rPr lang="en-US" altLang="zh-CN" b="1" dirty="0"/>
              <a:t>Quality of Service</a:t>
            </a:r>
            <a:r>
              <a:rPr lang="zh-CN" altLang="en-US" b="1" dirty="0"/>
              <a:t>）</a:t>
            </a:r>
            <a:r>
              <a:rPr lang="zh-CN" altLang="en-US" dirty="0"/>
              <a:t>：是否考虑信息优先级设置；</a:t>
            </a:r>
          </a:p>
          <a:p>
            <a:r>
              <a:rPr lang="zh-CN" altLang="en-US" b="1" dirty="0"/>
              <a:t>可靠性（</a:t>
            </a:r>
            <a:r>
              <a:rPr lang="en-US" altLang="zh-CN" b="1" dirty="0"/>
              <a:t>reliability</a:t>
            </a:r>
            <a:r>
              <a:rPr lang="zh-CN" altLang="en-US" b="1" dirty="0"/>
              <a:t>）</a:t>
            </a:r>
            <a:r>
              <a:rPr lang="zh-CN" altLang="en-US" dirty="0"/>
              <a:t>：消息能否正确可靠的发送到目的地（一般情况下要求</a:t>
            </a:r>
            <a:r>
              <a:rPr lang="en-US" altLang="zh-CN" dirty="0"/>
              <a:t>100%</a:t>
            </a:r>
            <a:r>
              <a:rPr lang="zh-CN" altLang="en-US" dirty="0"/>
              <a:t>的可靠性）；</a:t>
            </a:r>
          </a:p>
          <a:p>
            <a:r>
              <a:rPr lang="zh-CN" altLang="en-US" b="1" dirty="0"/>
              <a:t>可用性（</a:t>
            </a:r>
            <a:r>
              <a:rPr lang="en-US" altLang="zh-CN" b="1" dirty="0"/>
              <a:t>availability</a:t>
            </a:r>
            <a:r>
              <a:rPr lang="zh-CN" altLang="en-US" b="1" dirty="0"/>
              <a:t>）</a:t>
            </a:r>
            <a:r>
              <a:rPr lang="zh-CN" altLang="en-US" dirty="0"/>
              <a:t>：网络的可用且操作正确的时间占比。</a:t>
            </a:r>
          </a:p>
        </p:txBody>
      </p:sp>
    </p:spTree>
    <p:extLst>
      <p:ext uri="{BB962C8B-B14F-4D97-AF65-F5344CB8AC3E}">
        <p14:creationId xmlns:p14="http://schemas.microsoft.com/office/powerpoint/2010/main" val="290467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088FF5-AA44-474C-A8C5-EA6F8D69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</a:t>
            </a:r>
            <a:r>
              <a:rPr lang="zh-CN" altLang="en-US" dirty="0"/>
              <a:t> 组成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4534D86-7F9A-9043-B577-726BC1A938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为了提升片内通信质量（时延、带宽、能耗、电路面积），</a:t>
            </a:r>
            <a:r>
              <a:rPr lang="zh-CN" altLang="en-US" b="1" dirty="0"/>
              <a:t>通信资源的共享</a:t>
            </a:r>
            <a:r>
              <a:rPr lang="zh-CN" altLang="en-US" dirty="0"/>
              <a:t>可以作为互联网络的出发点。</a:t>
            </a:r>
            <a:endParaRPr lang="en-US" altLang="zh-CN" dirty="0"/>
          </a:p>
          <a:p>
            <a:r>
              <a:rPr lang="zh-CN" altLang="en-US" dirty="0"/>
              <a:t>与“计算机网络”相同，避免对任意两个</a:t>
            </a:r>
            <a:r>
              <a:rPr lang="en-US" altLang="zh-CN" dirty="0"/>
              <a:t>Terminal</a:t>
            </a:r>
            <a:r>
              <a:rPr lang="zh-CN" altLang="en-US" dirty="0"/>
              <a:t>进行点到点的连接，而是通过</a:t>
            </a:r>
            <a:r>
              <a:rPr lang="zh-CN" altLang="en-US" b="1" dirty="0"/>
              <a:t>共享信道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和</a:t>
            </a:r>
            <a:r>
              <a:rPr lang="zh-CN" altLang="en-US" b="1" dirty="0"/>
              <a:t>路由 </a:t>
            </a:r>
            <a:r>
              <a:rPr lang="en-US" altLang="zh-CN" dirty="0"/>
              <a:t>router</a:t>
            </a:r>
            <a:r>
              <a:rPr lang="zh-CN" altLang="en-US" dirty="0"/>
              <a:t> 完成互联。</a:t>
            </a:r>
          </a:p>
        </p:txBody>
      </p:sp>
    </p:spTree>
    <p:extLst>
      <p:ext uri="{BB962C8B-B14F-4D97-AF65-F5344CB8AC3E}">
        <p14:creationId xmlns:p14="http://schemas.microsoft.com/office/powerpoint/2010/main" val="372019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NoC</a:t>
            </a:r>
            <a:r>
              <a:rPr lang="zh-CN" altLang="en-US" dirty="0"/>
              <a:t> 拓扑结构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FCFBE5-D855-C14E-A6E0-1F2B380ED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2517"/>
            <a:ext cx="10963473" cy="589190"/>
          </a:xfrm>
        </p:spPr>
        <p:txBody>
          <a:bodyPr/>
          <a:lstStyle/>
          <a:p>
            <a:r>
              <a:rPr lang="zh-CN" altLang="en-US" dirty="0"/>
              <a:t>拓扑结构（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）：共享信道 </a:t>
            </a:r>
            <a:r>
              <a:rPr lang="en-US" altLang="zh-CN" dirty="0"/>
              <a:t>channel</a:t>
            </a:r>
            <a:r>
              <a:rPr lang="zh-CN" altLang="en-US" dirty="0"/>
              <a:t> 和节点 </a:t>
            </a:r>
            <a:r>
              <a:rPr lang="en-US" altLang="zh-CN" dirty="0"/>
              <a:t>Nodes</a:t>
            </a:r>
            <a:r>
              <a:rPr lang="zh-CN" altLang="en-US" dirty="0"/>
              <a:t> 的排列组合形式。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9B4DA2-DB8A-3546-B932-5670C1EB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1" y="3260677"/>
            <a:ext cx="2963891" cy="1938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5D1AEF-39F9-8D40-AEF5-6C4B4A8BD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083" y="2752677"/>
            <a:ext cx="3301977" cy="28399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4ADD3-3F64-EB45-808B-6AE71979C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873" y="2390727"/>
            <a:ext cx="3324516" cy="348229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F3C3DB-48DA-4540-984E-C29E27A9EC89}"/>
              </a:ext>
            </a:extLst>
          </p:cNvPr>
          <p:cNvSpPr/>
          <p:nvPr/>
        </p:nvSpPr>
        <p:spPr>
          <a:xfrm>
            <a:off x="841797" y="1928187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per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Nodes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B1DF34-5326-A448-BBBB-7ACF46BA05EA}"/>
              </a:ext>
            </a:extLst>
          </p:cNvPr>
          <p:cNvSpPr/>
          <p:nvPr/>
        </p:nvSpPr>
        <p:spPr>
          <a:xfrm>
            <a:off x="4936767" y="1928187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per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Nodes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0A5FEA-02B4-CC4F-8BC9-9CD30CA7A421}"/>
              </a:ext>
            </a:extLst>
          </p:cNvPr>
          <p:cNvSpPr/>
          <p:nvPr/>
        </p:nvSpPr>
        <p:spPr>
          <a:xfrm>
            <a:off x="8993827" y="1928187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4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per</a:t>
            </a:r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Gill Sans MT" panose="020B0502020104020203" pitchFamily="34" charset="0"/>
              </a:rPr>
              <a:t>Nodes</a:t>
            </a:r>
            <a:endParaRPr lang="zh-CN" altLang="en-US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747FE4-5D8D-5544-876E-33AB494A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384" y="5924400"/>
            <a:ext cx="4898614" cy="4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8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3FE2D8-F4DF-8242-AFC7-BBBF3EE5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路由算法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0A2018-E925-E843-96E5-54AAB061BE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路由算法决定从 </a:t>
            </a:r>
            <a:r>
              <a:rPr lang="en-US" altLang="zh-CN" dirty="0"/>
              <a:t>Source</a:t>
            </a:r>
            <a:r>
              <a:rPr lang="zh-CN" altLang="en-US" dirty="0"/>
              <a:t> 到 </a:t>
            </a:r>
            <a:r>
              <a:rPr lang="en-US" altLang="zh-CN" dirty="0"/>
              <a:t>Target</a:t>
            </a:r>
            <a:r>
              <a:rPr lang="zh-CN" altLang="en-US" dirty="0"/>
              <a:t> 数据 </a:t>
            </a:r>
            <a:r>
              <a:rPr lang="en-US" altLang="zh-CN" dirty="0"/>
              <a:t>packet</a:t>
            </a:r>
            <a:r>
              <a:rPr lang="zh-CN" altLang="en-US" dirty="0"/>
              <a:t> 传递的路径。因此路由算法一定建立在 </a:t>
            </a:r>
            <a:r>
              <a:rPr lang="en-US" altLang="zh-CN" dirty="0"/>
              <a:t>Topology</a:t>
            </a:r>
            <a:r>
              <a:rPr lang="zh-CN" altLang="en-US" dirty="0"/>
              <a:t>的基础上。</a:t>
            </a:r>
          </a:p>
          <a:p>
            <a:r>
              <a:rPr lang="zh-CN" altLang="en-US" dirty="0"/>
              <a:t>一个好的路由算法，能够适应可能面对的 </a:t>
            </a:r>
            <a:r>
              <a:rPr lang="en-US" altLang="zh-CN" dirty="0"/>
              <a:t>Traffic Pattern</a:t>
            </a:r>
            <a:r>
              <a:rPr lang="zh-CN" altLang="en-US" dirty="0"/>
              <a:t>，均衡各个信道 </a:t>
            </a:r>
            <a:r>
              <a:rPr lang="en-US" altLang="zh-CN" dirty="0"/>
              <a:t>channel</a:t>
            </a:r>
            <a:r>
              <a:rPr lang="zh-CN" altLang="en-US" dirty="0"/>
              <a:t> 的压力，保证通信质量和时延。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3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2A0FF-9510-0B44-8271-CAF08E55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DOJO</a:t>
            </a:r>
            <a:r>
              <a:rPr kumimoji="1" lang="zh-CN" altLang="en-US" dirty="0"/>
              <a:t>系统网络通信方式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E3BD74-AE4B-CC47-B28C-BEEA8C4003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altLang="zh-CN" sz="1800" dirty="0"/>
              <a:t>Dojo</a:t>
            </a:r>
            <a:r>
              <a:rPr lang="zh-CN" altLang="en-US" sz="1800" dirty="0"/>
              <a:t>不保证端到端的流量排序，因此需要在目的地对数据包进行计数。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A139EB-E2AF-2D47-872D-EC0A55F9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45" y="1822499"/>
            <a:ext cx="8634272" cy="46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DCF419-63C1-A54F-AA98-B418C961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26" y="1877123"/>
            <a:ext cx="8717309" cy="45762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9A0C7A-2C4F-6A4B-B6D2-7773A179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DOJO</a:t>
            </a:r>
            <a:r>
              <a:rPr kumimoji="1" lang="zh-CN" altLang="en-US" dirty="0"/>
              <a:t>系统网络通信方式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F08A244-63BA-B541-99C4-62A8E3DF3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altLang="zh-CN" sz="1800" dirty="0"/>
              <a:t>Dojo</a:t>
            </a:r>
            <a:r>
              <a:rPr lang="zh-CN" altLang="en-US" sz="1800" dirty="0"/>
              <a:t>不保证端到端的流量排序，因此需要在目的地对数据包进行计数。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5110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4B435F-35EF-914A-ACFE-E37E4360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流控制 </a:t>
            </a:r>
            <a:r>
              <a:rPr lang="en-US" altLang="zh-CN" dirty="0"/>
              <a:t>Flow Control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E6A221-D310-1D41-8086-9FFA87E3BB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流控制（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）：当数据包 </a:t>
            </a:r>
            <a:r>
              <a:rPr lang="en-US" altLang="zh-CN" dirty="0"/>
              <a:t>packet</a:t>
            </a:r>
            <a:r>
              <a:rPr lang="zh-CN" altLang="en-US" dirty="0"/>
              <a:t> 从源地址 </a:t>
            </a:r>
            <a:r>
              <a:rPr lang="en-US" altLang="zh-CN" dirty="0"/>
              <a:t>Source</a:t>
            </a:r>
            <a:r>
              <a:rPr lang="zh-CN" altLang="en-US" dirty="0"/>
              <a:t> 到目的地址 </a:t>
            </a:r>
            <a:r>
              <a:rPr lang="en-US" altLang="zh-CN" dirty="0"/>
              <a:t>Target</a:t>
            </a:r>
            <a:r>
              <a:rPr lang="zh-CN" altLang="en-US" dirty="0"/>
              <a:t> 过程中，所经过路径上各种资源的分配过程。</a:t>
            </a:r>
            <a:endParaRPr lang="en-US" altLang="zh-CN" dirty="0"/>
          </a:p>
          <a:p>
            <a:r>
              <a:rPr lang="zh-CN" altLang="en-US" dirty="0"/>
              <a:t>其中最关键的资源为信道 </a:t>
            </a:r>
            <a:r>
              <a:rPr lang="en-US" altLang="zh-CN" dirty="0"/>
              <a:t>Channel</a:t>
            </a:r>
            <a:r>
              <a:rPr lang="zh-CN" altLang="en-US" dirty="0"/>
              <a:t> 和缓存 </a:t>
            </a:r>
            <a:r>
              <a:rPr lang="en-US" altLang="zh-CN" dirty="0"/>
              <a:t>Cache</a:t>
            </a:r>
            <a:r>
              <a:rPr lang="zh-CN" altLang="en-US" dirty="0"/>
              <a:t>，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Channel</a:t>
            </a:r>
            <a:r>
              <a:rPr lang="zh-CN" altLang="en-US" dirty="0"/>
              <a:t>：节点 </a:t>
            </a:r>
            <a:r>
              <a:rPr lang="en-US" altLang="zh-CN" dirty="0"/>
              <a:t>node</a:t>
            </a:r>
            <a:r>
              <a:rPr lang="zh-CN" altLang="en-US" dirty="0"/>
              <a:t> 之间通信的信道；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Cache</a:t>
            </a:r>
            <a:r>
              <a:rPr lang="zh-CN" altLang="en-US" dirty="0"/>
              <a:t>：片内 </a:t>
            </a:r>
            <a:r>
              <a:rPr lang="en-US" altLang="zh-CN" dirty="0"/>
              <a:t>Cache</a:t>
            </a:r>
            <a:r>
              <a:rPr lang="zh-CN" altLang="en-US" dirty="0"/>
              <a:t> 主要指寄存器 </a:t>
            </a:r>
            <a:r>
              <a:rPr lang="en-US" altLang="zh-CN" dirty="0"/>
              <a:t>register</a:t>
            </a:r>
            <a:r>
              <a:rPr lang="zh-CN" altLang="en-US" dirty="0"/>
              <a:t>或内存 </a:t>
            </a:r>
            <a:r>
              <a:rPr lang="en-US" altLang="zh-CN" dirty="0"/>
              <a:t>memory</a:t>
            </a:r>
            <a:r>
              <a:rPr lang="zh-CN" altLang="en-US" dirty="0"/>
              <a:t>，让 </a:t>
            </a:r>
            <a:r>
              <a:rPr lang="en-US" altLang="zh-CN" dirty="0"/>
              <a:t>packet</a:t>
            </a:r>
            <a:r>
              <a:rPr lang="zh-CN" altLang="en-US" dirty="0"/>
              <a:t> 能暂存在 </a:t>
            </a:r>
            <a:r>
              <a:rPr lang="en-US" altLang="zh-CN" dirty="0"/>
              <a:t>node</a:t>
            </a:r>
            <a:r>
              <a:rPr lang="zh-CN" altLang="en-US" dirty="0"/>
              <a:t> 中。</a:t>
            </a:r>
            <a:endParaRPr lang="en-US" altLang="zh-CN" dirty="0"/>
          </a:p>
          <a:p>
            <a:pPr marL="345016" indent="-342900"/>
            <a:r>
              <a:rPr lang="zh-CN" altLang="en-US" dirty="0"/>
              <a:t>流控制算法需要保证，在分配 </a:t>
            </a:r>
            <a:r>
              <a:rPr lang="en-US" altLang="zh-CN" dirty="0"/>
              <a:t>Cache</a:t>
            </a:r>
            <a:r>
              <a:rPr lang="zh-CN" altLang="en-US" dirty="0"/>
              <a:t> 资源时，尽量避免因资源冲突导致的信道 </a:t>
            </a:r>
            <a:r>
              <a:rPr lang="en-US" altLang="zh-CN" dirty="0"/>
              <a:t>channel</a:t>
            </a:r>
            <a:r>
              <a:rPr lang="zh-CN" altLang="en-US" dirty="0"/>
              <a:t> 资源闲置，从而提升性能指标。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93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r>
              <a:rPr lang="zh-CN" altLang="en-US" dirty="0"/>
              <a:t> 拓扑</a:t>
            </a:r>
            <a:endParaRPr lang="en-US" altLang="zh-CN" dirty="0"/>
          </a:p>
          <a:p>
            <a:r>
              <a:rPr lang="zh-CN" altLang="en-US" dirty="0"/>
              <a:t>度量指标</a:t>
            </a:r>
          </a:p>
        </p:txBody>
      </p:sp>
    </p:spTree>
    <p:extLst>
      <p:ext uri="{BB962C8B-B14F-4D97-AF65-F5344CB8AC3E}">
        <p14:creationId xmlns:p14="http://schemas.microsoft.com/office/powerpoint/2010/main" val="83386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A4A94C-40D7-854F-8691-A93094AD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名词解释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98FB1C-C7C7-3F40-8936-757AD5CC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4050"/>
            <a:ext cx="10963473" cy="5177260"/>
          </a:xfrm>
        </p:spPr>
        <p:txBody>
          <a:bodyPr/>
          <a:lstStyle/>
          <a:p>
            <a:r>
              <a:rPr lang="en-US" altLang="zh-CN" sz="1800" b="1" dirty="0"/>
              <a:t>Direct Network</a:t>
            </a:r>
            <a:r>
              <a:rPr lang="zh-CN" altLang="en-US" sz="1800" dirty="0"/>
              <a:t>：</a:t>
            </a:r>
            <a:r>
              <a:rPr lang="en-US" altLang="zh-CN" sz="1800" dirty="0"/>
              <a:t>Packet</a:t>
            </a:r>
            <a:r>
              <a:rPr lang="zh-CN" altLang="en-US" sz="1800" dirty="0"/>
              <a:t> 能在节点之间直接传递，不需要经过专用的 </a:t>
            </a:r>
            <a:r>
              <a:rPr lang="en-US" altLang="zh-CN" sz="1800" dirty="0"/>
              <a:t>Switch </a:t>
            </a:r>
            <a:r>
              <a:rPr lang="zh-CN" altLang="en-US" sz="1800" dirty="0"/>
              <a:t>节点</a:t>
            </a:r>
          </a:p>
          <a:p>
            <a:r>
              <a:rPr lang="en-US" altLang="zh-CN" sz="1800" b="1" dirty="0"/>
              <a:t>Indirect Network</a:t>
            </a:r>
            <a:r>
              <a:rPr lang="zh-CN" altLang="en-US" sz="1800" dirty="0"/>
              <a:t>：</a:t>
            </a:r>
            <a:r>
              <a:rPr lang="en-US" altLang="zh-CN" sz="1800" dirty="0"/>
              <a:t> Packet </a:t>
            </a:r>
            <a:r>
              <a:rPr lang="zh-CN" altLang="en-US" sz="1800" dirty="0"/>
              <a:t>需要借助专用的 </a:t>
            </a:r>
            <a:r>
              <a:rPr lang="en-US" altLang="zh-CN" sz="1800" dirty="0"/>
              <a:t>Switch </a:t>
            </a:r>
            <a:r>
              <a:rPr lang="zh-CN" altLang="en-US" sz="1800" dirty="0"/>
              <a:t>节点进行传递</a:t>
            </a:r>
          </a:p>
          <a:p>
            <a:r>
              <a:rPr lang="zh-CN" altLang="en-US" sz="1800" b="1" dirty="0"/>
              <a:t>网络划分（</a:t>
            </a:r>
            <a:r>
              <a:rPr lang="en-US" altLang="zh-CN" sz="1800" b="1" dirty="0"/>
              <a:t>Cut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：选取一组信道 </a:t>
            </a:r>
            <a:r>
              <a:rPr lang="en-US" altLang="zh-CN" sz="1800" dirty="0"/>
              <a:t>Channels</a:t>
            </a:r>
            <a:r>
              <a:rPr lang="zh-CN" altLang="en-US" sz="1800" dirty="0"/>
              <a:t>，这组 </a:t>
            </a:r>
            <a:r>
              <a:rPr lang="en-US" altLang="zh-CN" sz="1800" dirty="0"/>
              <a:t>Channels</a:t>
            </a:r>
            <a:r>
              <a:rPr lang="zh-CN" altLang="en-US" sz="1800" dirty="0"/>
              <a:t> 能将拓扑中全部结点划分为分离两部分。</a:t>
            </a:r>
          </a:p>
          <a:p>
            <a:r>
              <a:rPr lang="zh-CN" altLang="en-US" sz="1800" b="1" dirty="0"/>
              <a:t>网络等分（</a:t>
            </a:r>
            <a:r>
              <a:rPr lang="en-US" altLang="zh-CN" sz="1800" b="1" dirty="0"/>
              <a:t>Bisection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：一个能将网络切分为相等数量结点的两部分 </a:t>
            </a:r>
            <a:r>
              <a:rPr lang="en-US" altLang="zh-CN" sz="1800" dirty="0"/>
              <a:t>Cut</a:t>
            </a:r>
            <a:r>
              <a:rPr lang="zh-CN" altLang="en-US" sz="1800" dirty="0"/>
              <a:t>。</a:t>
            </a:r>
          </a:p>
          <a:p>
            <a:r>
              <a:rPr lang="en-US" altLang="zh-CN" sz="1800" b="1" dirty="0"/>
              <a:t>Channel Bisection</a:t>
            </a:r>
            <a:r>
              <a:rPr lang="zh-CN" altLang="en-US" sz="1800" dirty="0"/>
              <a:t>：在所有等分中，</a:t>
            </a:r>
            <a:r>
              <a:rPr lang="en-US" altLang="zh-CN" sz="1800" dirty="0"/>
              <a:t> Channels </a:t>
            </a:r>
            <a:r>
              <a:rPr lang="zh-CN" altLang="en-US" sz="1800" dirty="0"/>
              <a:t>数量最少的那一组。</a:t>
            </a:r>
          </a:p>
          <a:p>
            <a:r>
              <a:rPr lang="en-US" altLang="zh-CN" sz="1800" b="1" dirty="0"/>
              <a:t>Bisection Bandwidth</a:t>
            </a:r>
            <a:r>
              <a:rPr lang="zh-CN" altLang="en-US" sz="1800" dirty="0"/>
              <a:t>：在所有等分中，</a:t>
            </a:r>
            <a:r>
              <a:rPr lang="en-US" altLang="zh-CN" sz="1800" dirty="0"/>
              <a:t> Channels </a:t>
            </a:r>
            <a:r>
              <a:rPr lang="zh-CN" altLang="en-US" sz="1800" dirty="0"/>
              <a:t>带宽最小的那一组。</a:t>
            </a:r>
          </a:p>
          <a:p>
            <a:r>
              <a:rPr lang="zh-CN" altLang="en-US" sz="1800" b="1" dirty="0"/>
              <a:t>路径（</a:t>
            </a:r>
            <a:r>
              <a:rPr lang="en-US" altLang="zh-CN" sz="1800" b="1" dirty="0"/>
              <a:t>Path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：从源节点到目的节点的一组 </a:t>
            </a:r>
            <a:r>
              <a:rPr lang="en-US" altLang="zh-CN" sz="1800" dirty="0"/>
              <a:t>Channels</a:t>
            </a:r>
            <a:r>
              <a:rPr lang="zh-CN" altLang="en-US" sz="1800" dirty="0"/>
              <a:t> 的集合。</a:t>
            </a:r>
          </a:p>
          <a:p>
            <a:r>
              <a:rPr lang="zh-CN" altLang="en-US" sz="1800" b="1" dirty="0"/>
              <a:t>网络直径（</a:t>
            </a:r>
            <a:r>
              <a:rPr lang="en-US" altLang="zh-CN" sz="1800" b="1" dirty="0"/>
              <a:t>Diameter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：在所有两两成对的节点之间的所有最小路径中的最大值。</a:t>
            </a:r>
          </a:p>
          <a:p>
            <a:r>
              <a:rPr lang="zh-CN" altLang="en-US" sz="1800" b="1" dirty="0"/>
              <a:t>顶点对称性（</a:t>
            </a:r>
            <a:r>
              <a:rPr lang="en-US" altLang="zh-CN" sz="1800" b="1" dirty="0"/>
              <a:t>Vertex Symmetric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：从每一个节点角度来看，网络拓扑都相同，简化路由的计算。</a:t>
            </a:r>
          </a:p>
          <a:p>
            <a:r>
              <a:rPr lang="zh-CN" altLang="en-US" sz="1800" b="1" dirty="0"/>
              <a:t>边对称性（</a:t>
            </a:r>
            <a:r>
              <a:rPr lang="en-US" altLang="zh-CN" sz="1800" b="1" dirty="0"/>
              <a:t>Edge Symmetric</a:t>
            </a:r>
            <a:r>
              <a:rPr lang="zh-CN" altLang="en-US" sz="1800" b="1" dirty="0"/>
              <a:t>）</a:t>
            </a:r>
            <a:r>
              <a:rPr lang="zh-CN" altLang="en-US" sz="1800" dirty="0"/>
              <a:t>：任一条 </a:t>
            </a:r>
            <a:r>
              <a:rPr lang="en-US" altLang="zh-CN" sz="1800" dirty="0"/>
              <a:t>Channels</a:t>
            </a:r>
            <a:r>
              <a:rPr lang="zh-CN" altLang="en-US" sz="1800" dirty="0"/>
              <a:t> 都可自动映射到其它 </a:t>
            </a:r>
            <a:r>
              <a:rPr lang="en-US" altLang="zh-CN" sz="1800" dirty="0"/>
              <a:t>Channels </a:t>
            </a:r>
            <a:r>
              <a:rPr lang="zh-CN" altLang="en-US" sz="1800" dirty="0"/>
              <a:t>上。这有利于负载均衡。</a:t>
            </a:r>
          </a:p>
        </p:txBody>
      </p:sp>
    </p:spTree>
    <p:extLst>
      <p:ext uri="{BB962C8B-B14F-4D97-AF65-F5344CB8AC3E}">
        <p14:creationId xmlns:p14="http://schemas.microsoft.com/office/powerpoint/2010/main" val="155921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5AD7F43-BC47-6945-AD1F-06B94EBF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拓扑优化基础概念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0D0DAB-5330-1848-BEC8-0B22360BBC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网络拓扑结构：信道 </a:t>
            </a:r>
            <a:r>
              <a:rPr lang="en-US" altLang="zh-CN" dirty="0"/>
              <a:t>Channels </a:t>
            </a:r>
            <a:r>
              <a:rPr lang="zh-CN" altLang="en-US" dirty="0"/>
              <a:t>和节点 </a:t>
            </a:r>
            <a:r>
              <a:rPr lang="en-US" altLang="zh-CN" dirty="0"/>
              <a:t>Nodes</a:t>
            </a:r>
            <a:r>
              <a:rPr lang="zh-CN" altLang="en-US" dirty="0"/>
              <a:t> 的静态组合方式，优化离散平面的布局和布线</a:t>
            </a:r>
            <a:endParaRPr lang="en-US" altLang="zh-CN" dirty="0"/>
          </a:p>
          <a:p>
            <a:pPr lvl="1"/>
            <a:r>
              <a:rPr lang="zh-CN" altLang="en-US" sz="1600" dirty="0"/>
              <a:t>成本（</a:t>
            </a:r>
            <a:r>
              <a:rPr lang="en-US" altLang="zh-CN" sz="1600" dirty="0"/>
              <a:t>Cost</a:t>
            </a:r>
            <a:r>
              <a:rPr lang="zh-CN" altLang="en-US" sz="1600" dirty="0"/>
              <a:t>）：包括 </a:t>
            </a:r>
            <a:r>
              <a:rPr lang="en-US" altLang="zh-CN" sz="1600" dirty="0"/>
              <a:t>Chip</a:t>
            </a:r>
            <a:r>
              <a:rPr lang="zh-CN" altLang="en-US" sz="1600" dirty="0"/>
              <a:t>、</a:t>
            </a:r>
            <a:r>
              <a:rPr lang="en-US" altLang="zh-CN" sz="1600" dirty="0"/>
              <a:t>Circuit Board</a:t>
            </a:r>
            <a:r>
              <a:rPr lang="zh-CN" altLang="en-US" sz="1600" dirty="0"/>
              <a:t>、</a:t>
            </a:r>
            <a:r>
              <a:rPr lang="en-US" altLang="zh-CN" sz="1600" dirty="0"/>
              <a:t>Cable</a:t>
            </a:r>
            <a:r>
              <a:rPr lang="zh-CN" altLang="en-US" sz="1600" dirty="0"/>
              <a:t> 等硬件相关信息。</a:t>
            </a:r>
          </a:p>
          <a:p>
            <a:pPr lvl="1"/>
            <a:r>
              <a:rPr lang="zh-CN" altLang="en-US" sz="1600" dirty="0"/>
              <a:t>性能（</a:t>
            </a:r>
            <a:r>
              <a:rPr lang="en-US" altLang="zh-CN" sz="1600" dirty="0"/>
              <a:t>Performance</a:t>
            </a:r>
            <a:r>
              <a:rPr lang="zh-CN" altLang="en-US" sz="1600" dirty="0"/>
              <a:t>）</a:t>
            </a:r>
            <a:r>
              <a:rPr lang="en-US" altLang="zh-CN" sz="1600" dirty="0"/>
              <a:t>: </a:t>
            </a:r>
            <a:r>
              <a:rPr lang="zh-CN" altLang="en-US" sz="1600" dirty="0"/>
              <a:t>主要包括 </a:t>
            </a:r>
            <a:r>
              <a:rPr lang="en-US" altLang="zh-CN" sz="1600" dirty="0"/>
              <a:t>bandwidth </a:t>
            </a:r>
            <a:r>
              <a:rPr lang="zh-CN" altLang="en-US" sz="1600" dirty="0"/>
              <a:t>和 </a:t>
            </a:r>
            <a:r>
              <a:rPr lang="en-US" altLang="zh-CN" sz="1600" dirty="0"/>
              <a:t>latency </a:t>
            </a:r>
            <a:r>
              <a:rPr lang="zh-CN" altLang="en-US" sz="1600" dirty="0"/>
              <a:t>等多方面。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性能优化主要依赖路由（</a:t>
            </a:r>
            <a:r>
              <a:rPr lang="en-US" altLang="zh-CN" dirty="0"/>
              <a:t>Route</a:t>
            </a:r>
            <a:r>
              <a:rPr lang="zh-CN" altLang="en-US" dirty="0"/>
              <a:t>）策略以及流控制（</a:t>
            </a:r>
            <a:r>
              <a:rPr lang="en-US" altLang="zh-CN" dirty="0"/>
              <a:t>Flow-Control</a:t>
            </a:r>
            <a:r>
              <a:rPr lang="zh-CN" altLang="en-US" dirty="0"/>
              <a:t>）策略</a:t>
            </a:r>
            <a:endParaRPr lang="en-US" altLang="zh-CN" dirty="0"/>
          </a:p>
          <a:p>
            <a:pPr lvl="1"/>
            <a:r>
              <a:rPr lang="zh-CN" altLang="en-US" sz="1600" dirty="0"/>
              <a:t>路由策略以及流控制策略建立在拓扑的基础上。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03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ADECF2-51AB-BA4C-9897-3166941F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吞吐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B46579-2D4A-C545-AB29-B23752FF9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网络的吞吐量指网络接收输入数据速率（</a:t>
            </a:r>
            <a:r>
              <a:rPr lang="en-US" altLang="zh-CN" b="1" dirty="0"/>
              <a:t>bit/s</a:t>
            </a:r>
            <a:r>
              <a:rPr lang="zh-CN" altLang="en-US" b="1" dirty="0"/>
              <a:t>，</a:t>
            </a:r>
            <a:r>
              <a:rPr lang="en-US" altLang="zh-CN" b="1" dirty="0"/>
              <a:t>bps</a:t>
            </a:r>
            <a:r>
              <a:rPr lang="zh-CN" altLang="en-US" b="1" dirty="0"/>
              <a:t>），吞吐量是网络全局的一种属性。</a:t>
            </a:r>
            <a:endParaRPr lang="en-US" altLang="zh-CN" b="1" dirty="0"/>
          </a:p>
          <a:p>
            <a:pPr lvl="1"/>
            <a:r>
              <a:rPr lang="zh-CN" altLang="en-US" dirty="0"/>
              <a:t>网络吞吐主要取决于 </a:t>
            </a:r>
            <a:r>
              <a:rPr lang="en-US" altLang="zh-CN" dirty="0"/>
              <a:t>NoC</a:t>
            </a:r>
            <a:r>
              <a:rPr lang="zh-CN" altLang="en-US" dirty="0"/>
              <a:t> 拓扑、路由、流控制等因素。</a:t>
            </a:r>
            <a:endParaRPr lang="en-US" altLang="zh-CN" dirty="0"/>
          </a:p>
          <a:p>
            <a:pPr lvl="1"/>
            <a:r>
              <a:rPr lang="zh-CN" altLang="en-US" dirty="0"/>
              <a:t>同一拓扑架构上，选择最好路由和流控制策略，实现吞吐最大化。</a:t>
            </a:r>
            <a:endParaRPr lang="en-US" altLang="zh-CN" dirty="0"/>
          </a:p>
          <a:p>
            <a:pPr lvl="1"/>
            <a:r>
              <a:rPr lang="zh-CN" altLang="en-US" dirty="0"/>
              <a:t>吞吐在另外一方面可以反映线性度的问题，当 </a:t>
            </a:r>
            <a:r>
              <a:rPr lang="en-US" altLang="zh-CN" dirty="0"/>
              <a:t>NoC</a:t>
            </a:r>
            <a:r>
              <a:rPr lang="zh-CN" altLang="en-US" dirty="0"/>
              <a:t> 连接的节点越多，吞吐量的线性度增长。</a:t>
            </a:r>
          </a:p>
        </p:txBody>
      </p:sp>
    </p:spTree>
    <p:extLst>
      <p:ext uri="{BB962C8B-B14F-4D97-AF65-F5344CB8AC3E}">
        <p14:creationId xmlns:p14="http://schemas.microsoft.com/office/powerpoint/2010/main" val="218756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778EF5-CC94-1B41-8FFD-B011B0F5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延迟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F36C67-440E-F84E-B5CB-6D44C0A803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网络的延迟是指 </a:t>
            </a:r>
            <a:r>
              <a:rPr lang="en-US" altLang="zh-CN" dirty="0"/>
              <a:t>Packet </a:t>
            </a:r>
            <a:r>
              <a:rPr lang="zh-CN" altLang="en-US" dirty="0"/>
              <a:t>从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Header </a:t>
            </a:r>
            <a:r>
              <a:rPr lang="zh-CN" altLang="en-US" dirty="0"/>
              <a:t>到达输入端口到 </a:t>
            </a:r>
            <a:r>
              <a:rPr lang="en-US" altLang="zh-CN" dirty="0"/>
              <a:t>packet </a:t>
            </a:r>
            <a:r>
              <a:rPr lang="zh-CN" altLang="en-US" dirty="0"/>
              <a:t>全部到达输出端口所花费的时间。</a:t>
            </a:r>
          </a:p>
          <a:p>
            <a:endParaRPr lang="en-US" altLang="zh-CN" dirty="0"/>
          </a:p>
          <a:p>
            <a:r>
              <a:rPr lang="zh-CN" altLang="en-US" dirty="0"/>
              <a:t>一个 </a:t>
            </a:r>
            <a:r>
              <a:rPr lang="en-US" altLang="zh-CN" dirty="0"/>
              <a:t>Packet</a:t>
            </a:r>
            <a:r>
              <a:rPr lang="zh-CN" altLang="en-US" dirty="0"/>
              <a:t> 延迟分为两部分：</a:t>
            </a:r>
            <a:r>
              <a:rPr lang="en-US" altLang="zh-CN" b="1" dirty="0"/>
              <a:t>head latency</a:t>
            </a:r>
            <a:r>
              <a:rPr lang="zh-CN" altLang="en-US" b="1" dirty="0"/>
              <a:t>、</a:t>
            </a:r>
            <a:r>
              <a:rPr lang="en-US" altLang="zh-CN" b="1" dirty="0"/>
              <a:t>serialization latency</a:t>
            </a:r>
            <a:endParaRPr lang="en-US" altLang="zh-CN" dirty="0"/>
          </a:p>
          <a:p>
            <a:pPr lvl="1"/>
            <a:r>
              <a:rPr lang="en-US" altLang="zh-CN" sz="1600" dirty="0"/>
              <a:t>serialization latency</a:t>
            </a:r>
            <a:r>
              <a:rPr lang="zh-CN" altLang="en-US" sz="1600" dirty="0"/>
              <a:t>：通过带宽 </a:t>
            </a:r>
            <a:r>
              <a:rPr lang="en-US" altLang="zh-CN" sz="1600" dirty="0"/>
              <a:t>b </a:t>
            </a:r>
            <a:r>
              <a:rPr lang="zh-CN" altLang="en-US" sz="1600" dirty="0"/>
              <a:t>的 </a:t>
            </a:r>
            <a:r>
              <a:rPr lang="en-US" altLang="zh-CN" sz="1600" dirty="0"/>
              <a:t>channel </a:t>
            </a:r>
            <a:r>
              <a:rPr lang="zh-CN" altLang="en-US" sz="1600" dirty="0"/>
              <a:t>发送长度为 </a:t>
            </a:r>
            <a:r>
              <a:rPr lang="en-US" altLang="zh-CN" sz="1600" dirty="0"/>
              <a:t>L </a:t>
            </a:r>
            <a:r>
              <a:rPr lang="zh-CN" altLang="en-US" sz="1600" dirty="0"/>
              <a:t>的 </a:t>
            </a:r>
            <a:r>
              <a:rPr lang="en-US" altLang="zh-CN" sz="1600" dirty="0"/>
              <a:t>packet </a:t>
            </a:r>
            <a:r>
              <a:rPr lang="zh-CN" altLang="en-US" sz="1600" dirty="0"/>
              <a:t>所需的时间。</a:t>
            </a:r>
          </a:p>
          <a:p>
            <a:pPr lvl="1"/>
            <a:r>
              <a:rPr lang="en-US" altLang="zh-CN" sz="1600" dirty="0"/>
              <a:t>head latency</a:t>
            </a:r>
            <a:r>
              <a:rPr lang="zh-CN" altLang="en-US" sz="1600" dirty="0"/>
              <a:t>：</a:t>
            </a:r>
            <a:r>
              <a:rPr lang="en-US" altLang="zh-CN" sz="1600" dirty="0"/>
              <a:t>Packet</a:t>
            </a:r>
            <a:r>
              <a:rPr lang="zh-CN" altLang="en-US" sz="1600" dirty="0"/>
              <a:t> 从源节点到目的节点花费的时间，进一步分为：</a:t>
            </a:r>
            <a:r>
              <a:rPr lang="en-US" altLang="zh-CN" sz="1600" dirty="0"/>
              <a:t>routing delay</a:t>
            </a:r>
            <a:r>
              <a:rPr lang="zh-CN" altLang="en-US" sz="1600" dirty="0"/>
              <a:t>、</a:t>
            </a:r>
            <a:r>
              <a:rPr lang="en-US" altLang="zh-CN" sz="1600" dirty="0"/>
              <a:t>link latency</a:t>
            </a:r>
            <a:r>
              <a:rPr lang="zh-CN" altLang="en-US" sz="1600" dirty="0"/>
              <a:t>。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EBF5B-4D30-7840-A9C1-A372E1872FA9}"/>
                  </a:ext>
                </a:extLst>
              </p:cNvPr>
              <p:cNvSpPr txBox="1"/>
              <p:nvPr/>
            </p:nvSpPr>
            <p:spPr>
              <a:xfrm>
                <a:off x="5192524" y="4540797"/>
                <a:ext cx="1811714" cy="487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07EBF5B-4D30-7840-A9C1-A372E1872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24" y="4540797"/>
                <a:ext cx="1811714" cy="487506"/>
              </a:xfrm>
              <a:prstGeom prst="rect">
                <a:avLst/>
              </a:prstGeom>
              <a:blipFill>
                <a:blip r:embed="rId2"/>
                <a:stretch>
                  <a:fillRect l="-2778" t="-153846" r="-16667" b="-2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93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从源节点到目标节点，如果有多条路径可走，网络均衡负载的能力大大增强，提升拓扑的吞吐量。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路径多样性能提升网络的鲁棒性，如果路径上某 </a:t>
            </a:r>
            <a:r>
              <a:rPr lang="en-US" altLang="zh-CN" dirty="0"/>
              <a:t>node </a:t>
            </a:r>
            <a:r>
              <a:rPr lang="zh-CN" altLang="en-US" dirty="0"/>
              <a:t>或 </a:t>
            </a:r>
            <a:r>
              <a:rPr lang="en-US" altLang="zh-CN" dirty="0"/>
              <a:t>channel </a:t>
            </a:r>
            <a:r>
              <a:rPr lang="zh-CN" altLang="en-US" dirty="0"/>
              <a:t>发生故障，存在多种路径选择避免数据无法送达。</a:t>
            </a:r>
          </a:p>
        </p:txBody>
      </p:sp>
    </p:spTree>
    <p:extLst>
      <p:ext uri="{BB962C8B-B14F-4D97-AF65-F5344CB8AC3E}">
        <p14:creationId xmlns:p14="http://schemas.microsoft.com/office/powerpoint/2010/main" val="196335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r>
              <a:rPr lang="zh-CN" altLang="en-US" dirty="0"/>
              <a:t> </a:t>
            </a:r>
            <a:r>
              <a:rPr lang="en-US" altLang="zh-CN" dirty="0"/>
              <a:t>(I)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从源节点到目标节点，如果有多条路径可走，网络鲁棒性以及均衡负载的能力便会大大增强。</a:t>
            </a:r>
            <a:endParaRPr lang="en-US" altLang="zh-CN" dirty="0"/>
          </a:p>
          <a:p>
            <a:r>
              <a:rPr lang="en-US" altLang="zh-CN" dirty="0" err="1"/>
              <a:t>eg.</a:t>
            </a:r>
            <a:r>
              <a:rPr lang="zh-CN" altLang="en-US" dirty="0"/>
              <a:t>，</a:t>
            </a:r>
            <a:r>
              <a:rPr lang="en-US" altLang="zh-CN" dirty="0"/>
              <a:t>Permutation Traffic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5E83A3-94B3-D54E-A514-AE94199DD2F6}"/>
              </a:ext>
            </a:extLst>
          </p:cNvPr>
          <p:cNvSpPr/>
          <p:nvPr/>
        </p:nvSpPr>
        <p:spPr>
          <a:xfrm>
            <a:off x="2343807" y="3037490"/>
            <a:ext cx="7346731" cy="21125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环状图节点</a:t>
            </a:r>
          </a:p>
        </p:txBody>
      </p:sp>
    </p:spTree>
    <p:extLst>
      <p:ext uri="{BB962C8B-B14F-4D97-AF65-F5344CB8AC3E}">
        <p14:creationId xmlns:p14="http://schemas.microsoft.com/office/powerpoint/2010/main" val="227586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r>
              <a:rPr lang="zh-CN" altLang="en-US" dirty="0"/>
              <a:t> </a:t>
            </a:r>
            <a:r>
              <a:rPr lang="en-US" altLang="zh-CN" dirty="0"/>
              <a:t>(II)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从源节点到目标节点，如果有多条路径可走，网络鲁棒性以及均衡负载的能力便会大大增强。</a:t>
            </a:r>
            <a:endParaRPr lang="en-US" altLang="zh-CN" dirty="0"/>
          </a:p>
          <a:p>
            <a:pPr lvl="1"/>
            <a:r>
              <a:rPr lang="en-US" altLang="zh-CN" sz="1600" dirty="0" err="1"/>
              <a:t>eg.</a:t>
            </a:r>
            <a:r>
              <a:rPr lang="zh-CN" altLang="en-US" sz="1600" dirty="0"/>
              <a:t>，</a:t>
            </a:r>
            <a:r>
              <a:rPr lang="en-US" altLang="zh-CN" sz="1600" dirty="0"/>
              <a:t>Butterfly</a:t>
            </a:r>
            <a:r>
              <a:rPr lang="zh-CN" altLang="en-US" sz="1600" dirty="0"/>
              <a:t>拓扑，从源节点到目的节点只有单一的路径。</a:t>
            </a:r>
            <a:r>
              <a:rPr lang="en-US" altLang="zh-CN" sz="1600" dirty="0"/>
              <a:t>0</a:t>
            </a:r>
            <a:r>
              <a:rPr lang="zh-CN" altLang="en-US" sz="1600" dirty="0"/>
              <a:t>、</a:t>
            </a:r>
            <a:r>
              <a:rPr lang="en-US" altLang="zh-CN" sz="1600" dirty="0"/>
              <a:t>1</a:t>
            </a:r>
            <a:r>
              <a:rPr lang="zh-CN" altLang="en-US" sz="1600" dirty="0"/>
              <a:t>、</a:t>
            </a:r>
            <a:r>
              <a:rPr lang="en-US" altLang="zh-CN" sz="1600" dirty="0"/>
              <a:t>8</a:t>
            </a:r>
            <a:r>
              <a:rPr lang="zh-CN" altLang="en-US" sz="1600" dirty="0"/>
              <a:t>、</a:t>
            </a:r>
            <a:r>
              <a:rPr lang="en-US" altLang="zh-CN" sz="1600" dirty="0"/>
              <a:t>9 </a:t>
            </a:r>
            <a:r>
              <a:rPr lang="zh-CN" altLang="en-US" sz="1600" dirty="0"/>
              <a:t>四个节点数据都需要经过 </a:t>
            </a:r>
            <a:r>
              <a:rPr lang="en-US" altLang="zh-CN" sz="1600" dirty="0"/>
              <a:t>switch10 </a:t>
            </a:r>
            <a:r>
              <a:rPr lang="zh-CN" altLang="en-US" sz="1600" dirty="0"/>
              <a:t>和 </a:t>
            </a:r>
            <a:r>
              <a:rPr lang="en-US" altLang="zh-CN" sz="1600" dirty="0"/>
              <a:t>switch 20</a:t>
            </a:r>
            <a:r>
              <a:rPr lang="zh-CN" altLang="en-US" sz="1600" dirty="0"/>
              <a:t>，导致输入端口的实际吞吐量只能达到输入端口带宽 </a:t>
            </a:r>
            <a:r>
              <a:rPr lang="en-US" altLang="zh-CN" sz="1600" dirty="0"/>
              <a:t>0.25X</a:t>
            </a:r>
            <a:r>
              <a:rPr lang="zh-CN" altLang="en-US" sz="1600" dirty="0"/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A39854-DC89-F54A-A431-746406FE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59"/>
          <a:stretch/>
        </p:blipFill>
        <p:spPr>
          <a:xfrm>
            <a:off x="3228837" y="3040613"/>
            <a:ext cx="5549900" cy="32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8F1BB-1389-D745-86A8-BF008FC8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路径多样性 </a:t>
            </a:r>
            <a:r>
              <a:rPr lang="en-US" altLang="zh-CN" dirty="0"/>
              <a:t>Path Diversity</a:t>
            </a:r>
            <a:r>
              <a:rPr lang="zh-CN" altLang="en-US" dirty="0"/>
              <a:t> </a:t>
            </a:r>
            <a:r>
              <a:rPr lang="en-US" altLang="zh-CN" dirty="0"/>
              <a:t>(III)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5414CD-20D3-3845-84CB-D31CCA3BB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从源节点到目标节点，如果有多条路径可走，网络鲁棒性以及均衡负载的能力便会大大增强。</a:t>
            </a:r>
            <a:endParaRPr lang="en-US" altLang="zh-CN" dirty="0"/>
          </a:p>
          <a:p>
            <a:pPr lvl="1"/>
            <a:r>
              <a:rPr lang="en-US" altLang="zh-CN" sz="1600" dirty="0" err="1"/>
              <a:t>eg.</a:t>
            </a:r>
            <a:r>
              <a:rPr lang="zh-CN" altLang="en-US" sz="1600" dirty="0"/>
              <a:t>，</a:t>
            </a:r>
            <a:r>
              <a:rPr lang="en-US" altLang="zh-CN" sz="1600" dirty="0"/>
              <a:t>Torus</a:t>
            </a:r>
            <a:r>
              <a:rPr lang="zh-CN" altLang="en-US" sz="1600" dirty="0"/>
              <a:t>架构，各个节点之间有多条路径选择，采取合适的路由策略算法，实际吞吐量能够达到物理带宽 </a:t>
            </a:r>
            <a:r>
              <a:rPr lang="en-US" altLang="zh-CN" sz="1600" dirty="0"/>
              <a:t>0.89X</a:t>
            </a:r>
            <a:r>
              <a:rPr lang="zh-CN" altLang="en-US" sz="1600" dirty="0"/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A51EC-75EC-AA4F-B048-B73FA1CF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81" y="3057416"/>
            <a:ext cx="5664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5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Butterfly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134143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FF00EB-2398-574E-86B3-CC4C490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Butterfly</a:t>
            </a:r>
            <a:r>
              <a:rPr lang="zh-CN" altLang="en-US" dirty="0"/>
              <a:t> 拓扑介绍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2D3655B-755F-3440-8852-896358E20C1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k-</a:t>
                </a:r>
                <a:r>
                  <a:rPr lang="en-US" altLang="zh-CN" dirty="0" err="1"/>
                  <a:t>ary</a:t>
                </a:r>
                <a:r>
                  <a:rPr lang="en-US" altLang="zh-CN" dirty="0"/>
                  <a:t> n-fly </a:t>
                </a:r>
                <a:r>
                  <a:rPr lang="zh-CN" altLang="en-US" dirty="0"/>
                  <a:t>的 </a:t>
                </a:r>
                <a:r>
                  <a:rPr lang="en-US" altLang="zh-CN" dirty="0"/>
                  <a:t>Butterfly </a:t>
                </a:r>
                <a:r>
                  <a:rPr lang="zh-CN" altLang="en-US" dirty="0"/>
                  <a:t>拓扑，有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个源节点和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个目的节点组成，中间经过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/>
                  <a:t>  个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switch node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en-US" altLang="zh-CN" sz="1600" dirty="0" err="1"/>
                  <a:t>eg.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 2-ary 4-fly </a:t>
                </a:r>
                <a:r>
                  <a:rPr lang="zh-CN" altLang="en-US" sz="1600" dirty="0"/>
                  <a:t>经典 </a:t>
                </a:r>
                <a:r>
                  <a:rPr lang="en-US" altLang="zh-CN" sz="1600" dirty="0"/>
                  <a:t>Butterfly</a:t>
                </a:r>
                <a:r>
                  <a:rPr lang="zh-CN" altLang="en-US" sz="1600" dirty="0"/>
                  <a:t> 拓扑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2D3655B-755F-3440-8852-896358E20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9EA9D5B-9E17-9B4D-8E65-97EFF266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24" y="3477790"/>
            <a:ext cx="2312304" cy="28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1A19BF-665E-B448-8EA2-04EC0DBD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 </a:t>
            </a:r>
            <a:r>
              <a:rPr lang="en-US" altLang="zh-CN" dirty="0"/>
              <a:t>Stage</a:t>
            </a:r>
            <a:r>
              <a:rPr lang="zh-CN" altLang="en-US" dirty="0"/>
              <a:t> 提高路径多样性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FFD255-4D5A-234E-A6BB-1A272D71F4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一般 </a:t>
            </a:r>
            <a:r>
              <a:rPr lang="en-US" altLang="zh-CN" dirty="0"/>
              <a:t>Butterfly</a:t>
            </a:r>
            <a:r>
              <a:rPr lang="zh-CN" altLang="en-US" dirty="0"/>
              <a:t>拓扑点到点都只有一条路径。通过增加额外的 </a:t>
            </a:r>
            <a:r>
              <a:rPr lang="en-US" altLang="zh-CN" dirty="0"/>
              <a:t>Stage</a:t>
            </a:r>
            <a:r>
              <a:rPr lang="zh-CN" altLang="en-US" dirty="0"/>
              <a:t>，能将路径多样性提高。</a:t>
            </a:r>
          </a:p>
          <a:p>
            <a:pPr lvl="1"/>
            <a:r>
              <a:rPr lang="en-US" altLang="zh-CN" sz="1600" dirty="0" err="1"/>
              <a:t>eg.</a:t>
            </a:r>
            <a:r>
              <a:rPr lang="zh-CN" altLang="en-US" sz="1600" dirty="0"/>
              <a:t>， 对于 </a:t>
            </a:r>
            <a:r>
              <a:rPr lang="en-US" altLang="zh-CN" sz="1600" dirty="0"/>
              <a:t>2-ary 3-fly</a:t>
            </a:r>
            <a:r>
              <a:rPr lang="zh-CN" altLang="en-US" sz="1600" dirty="0"/>
              <a:t> 拓扑，增加一个 </a:t>
            </a:r>
            <a:r>
              <a:rPr lang="en-US" altLang="zh-CN" sz="1600" dirty="0"/>
              <a:t>Stage</a:t>
            </a:r>
            <a:r>
              <a:rPr lang="zh-CN" altLang="en-US" sz="1600" dirty="0"/>
              <a:t>，使所有点到点的路径数从</a:t>
            </a:r>
            <a:r>
              <a:rPr lang="en-US" altLang="zh-CN" sz="1600" dirty="0"/>
              <a:t>1</a:t>
            </a:r>
            <a:r>
              <a:rPr lang="zh-CN" altLang="en-US" sz="1600" dirty="0"/>
              <a:t>变到了</a:t>
            </a:r>
            <a:r>
              <a:rPr lang="en-US" altLang="zh-CN" sz="1600" dirty="0"/>
              <a:t>2</a:t>
            </a:r>
            <a:r>
              <a:rPr lang="zh-CN" altLang="en-US" sz="1600" dirty="0"/>
              <a:t>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4ADE59-7848-CA45-8137-F96D8E3B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729" y="2681451"/>
            <a:ext cx="6041304" cy="34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4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909BC-7EE5-6E44-BB52-3D2062E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BAB38-8C89-CE4D-B5A5-1535AB885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2577" y="1602040"/>
            <a:ext cx="9474529" cy="1645789"/>
          </a:xfrm>
        </p:spPr>
        <p:txBody>
          <a:bodyPr/>
          <a:lstStyle/>
          <a:p>
            <a:r>
              <a:rPr lang="zh-CN" altLang="en-US" dirty="0"/>
              <a:t>网络拓扑直径小</a:t>
            </a:r>
            <a:endParaRPr lang="en-US" altLang="zh-CN" dirty="0"/>
          </a:p>
          <a:p>
            <a:pPr lvl="1"/>
            <a:r>
              <a:rPr lang="zh-CN" altLang="en-US" sz="1600" dirty="0"/>
              <a:t>对于 </a:t>
            </a:r>
            <a:r>
              <a:rPr lang="en-US" altLang="zh-CN" sz="1600" dirty="0"/>
              <a:t>k-ary n-fly </a:t>
            </a:r>
            <a:r>
              <a:rPr lang="zh-CN" altLang="en-US" sz="1600" dirty="0"/>
              <a:t>网络，只需通过 </a:t>
            </a:r>
            <a:r>
              <a:rPr lang="en-US" altLang="zh-CN" sz="1600" dirty="0"/>
              <a:t>n</a:t>
            </a:r>
            <a:r>
              <a:rPr lang="zh-CN" altLang="en-US" sz="1600" dirty="0"/>
              <a:t> 跳可以实现任意节点传输。</a:t>
            </a:r>
          </a:p>
          <a:p>
            <a:r>
              <a:rPr lang="zh-CN" altLang="en-US" dirty="0"/>
              <a:t>路由算法实现简单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84C392B-28A4-E646-9FFD-25BBC11706F3}"/>
              </a:ext>
            </a:extLst>
          </p:cNvPr>
          <p:cNvSpPr txBox="1">
            <a:spLocks/>
          </p:cNvSpPr>
          <p:nvPr/>
        </p:nvSpPr>
        <p:spPr>
          <a:xfrm>
            <a:off x="2112578" y="4025992"/>
            <a:ext cx="9474529" cy="211087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路径多样性差</a:t>
            </a:r>
            <a:endParaRPr lang="en-US" altLang="zh-CN" dirty="0"/>
          </a:p>
          <a:p>
            <a:pPr lvl="1"/>
            <a:r>
              <a:rPr lang="zh-CN" altLang="en-US" sz="1600" dirty="0"/>
              <a:t>可以增加 </a:t>
            </a:r>
            <a:r>
              <a:rPr lang="en-US" altLang="zh-CN" sz="1600" dirty="0"/>
              <a:t>stage </a:t>
            </a:r>
            <a:r>
              <a:rPr lang="zh-CN" altLang="en-US" sz="1600" dirty="0"/>
              <a:t>可以缓解路径多样性，但是会增加 </a:t>
            </a:r>
            <a:r>
              <a:rPr lang="en-US" altLang="zh-CN" sz="1600" dirty="0"/>
              <a:t>Switch</a:t>
            </a:r>
            <a:r>
              <a:rPr lang="zh-CN" altLang="en-US" sz="1600" dirty="0"/>
              <a:t> 节点。</a:t>
            </a:r>
          </a:p>
          <a:p>
            <a:r>
              <a:rPr lang="zh-CN" altLang="en-US" dirty="0"/>
              <a:t>需要较长导线</a:t>
            </a:r>
            <a:endParaRPr lang="en-US" altLang="zh-CN" dirty="0"/>
          </a:p>
          <a:p>
            <a:pPr lvl="1"/>
            <a:r>
              <a:rPr lang="zh-CN" altLang="en-US" sz="1600" dirty="0"/>
              <a:t>电缆越长，传输速率越差，一定程度上降低传输速度。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F3FC8-6C21-CD42-A1DB-0E29821ED0FF}"/>
              </a:ext>
            </a:extLst>
          </p:cNvPr>
          <p:cNvSpPr/>
          <p:nvPr/>
        </p:nvSpPr>
        <p:spPr>
          <a:xfrm>
            <a:off x="725214" y="1284238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优点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AACDD-CE67-2245-B5B2-9E3FFFD71AAF}"/>
              </a:ext>
            </a:extLst>
          </p:cNvPr>
          <p:cNvSpPr/>
          <p:nvPr/>
        </p:nvSpPr>
        <p:spPr>
          <a:xfrm>
            <a:off x="725213" y="3940731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311027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130596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DFF00EB-2398-574E-86B3-CC4C490F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Torus</a:t>
            </a:r>
            <a:r>
              <a:rPr lang="zh-CN" altLang="en-US" dirty="0"/>
              <a:t> 拓扑介绍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2D3655B-755F-3440-8852-896358E20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82015" cy="4994910"/>
          </a:xfrm>
        </p:spPr>
        <p:txBody>
          <a:bodyPr/>
          <a:lstStyle/>
          <a:p>
            <a:r>
              <a:rPr lang="en-US" altLang="zh-CN" dirty="0"/>
              <a:t>Torus </a:t>
            </a:r>
            <a:r>
              <a:rPr lang="zh-CN" altLang="en-US" dirty="0"/>
              <a:t>拓扑是 </a:t>
            </a:r>
            <a:r>
              <a:rPr lang="en-US" altLang="zh-CN" dirty="0"/>
              <a:t>Direct Network</a:t>
            </a:r>
          </a:p>
          <a:p>
            <a:r>
              <a:rPr lang="zh-CN" altLang="en-US" dirty="0"/>
              <a:t>所有的节点同时是 </a:t>
            </a:r>
            <a:r>
              <a:rPr lang="en-US" altLang="zh-CN" dirty="0"/>
              <a:t>input terminal</a:t>
            </a:r>
            <a:r>
              <a:rPr lang="zh-CN" altLang="en-US" dirty="0"/>
              <a:t>、</a:t>
            </a:r>
            <a:r>
              <a:rPr lang="en-US" altLang="zh-CN" dirty="0"/>
              <a:t>output terminal </a:t>
            </a:r>
            <a:r>
              <a:rPr lang="zh-CN" altLang="en-US" dirty="0"/>
              <a:t>和 </a:t>
            </a:r>
            <a:r>
              <a:rPr lang="en-US" altLang="zh-CN" dirty="0"/>
              <a:t>switching node </a:t>
            </a:r>
          </a:p>
          <a:p>
            <a:r>
              <a:rPr lang="zh-CN" altLang="en-US" dirty="0"/>
              <a:t>用 </a:t>
            </a:r>
            <a:r>
              <a:rPr lang="en-US" altLang="zh-CN" dirty="0"/>
              <a:t>k-ary n-cube </a:t>
            </a:r>
            <a:r>
              <a:rPr lang="zh-CN" altLang="en-US" dirty="0"/>
              <a:t>来表示，</a:t>
            </a:r>
            <a:r>
              <a:rPr lang="en-US" altLang="zh-CN" dirty="0"/>
              <a:t>k </a:t>
            </a:r>
            <a:r>
              <a:rPr lang="zh-CN" altLang="en-US" dirty="0"/>
              <a:t>是排列的边的长度，</a:t>
            </a:r>
            <a:r>
              <a:rPr lang="en-US" altLang="zh-CN" dirty="0"/>
              <a:t>n </a:t>
            </a:r>
            <a:r>
              <a:rPr lang="zh-CN" altLang="en-US" dirty="0"/>
              <a:t>是排列的维度。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B5BD0F-5D13-5943-8F2E-C7ABD0EED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31" y="1225181"/>
            <a:ext cx="4812178" cy="48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4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909BC-7EE5-6E44-BB52-3D2062E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BAB38-8C89-CE4D-B5A5-1535AB885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2578" y="1809951"/>
            <a:ext cx="9474529" cy="1229968"/>
          </a:xfrm>
        </p:spPr>
        <p:txBody>
          <a:bodyPr/>
          <a:lstStyle/>
          <a:p>
            <a:r>
              <a:rPr lang="zh-CN" altLang="en-US" dirty="0"/>
              <a:t>路径多样性大</a:t>
            </a:r>
            <a:endParaRPr lang="zh-CN" altLang="en-US" sz="1600" dirty="0"/>
          </a:p>
          <a:p>
            <a:r>
              <a:rPr lang="zh-CN" altLang="en-US" dirty="0"/>
              <a:t>网络均衡负载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84C392B-28A4-E646-9FFD-25BBC11706F3}"/>
              </a:ext>
            </a:extLst>
          </p:cNvPr>
          <p:cNvSpPr txBox="1">
            <a:spLocks/>
          </p:cNvSpPr>
          <p:nvPr/>
        </p:nvSpPr>
        <p:spPr>
          <a:xfrm>
            <a:off x="2112577" y="4466444"/>
            <a:ext cx="9474529" cy="122996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需要较多的跳数才能达到目的节点</a:t>
            </a:r>
            <a:endParaRPr lang="en-US" altLang="zh-CN" dirty="0"/>
          </a:p>
          <a:p>
            <a:r>
              <a:rPr lang="zh-CN" altLang="en-US" dirty="0"/>
              <a:t>网络拓扑走线复杂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F3FC8-6C21-CD42-A1DB-0E29821ED0FF}"/>
              </a:ext>
            </a:extLst>
          </p:cNvPr>
          <p:cNvSpPr/>
          <p:nvPr/>
        </p:nvSpPr>
        <p:spPr>
          <a:xfrm>
            <a:off x="725214" y="1284238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优点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AACDD-CE67-2245-B5B2-9E3FFFD71AAF}"/>
              </a:ext>
            </a:extLst>
          </p:cNvPr>
          <p:cNvSpPr/>
          <p:nvPr/>
        </p:nvSpPr>
        <p:spPr>
          <a:xfrm>
            <a:off x="725213" y="3940731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201777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12660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CF0F-E22C-5944-89C2-FD378CA3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拓扑介绍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1A217D2-DA17-084A-852B-7858EF4797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Mesh </a:t>
            </a:r>
            <a:r>
              <a:rPr lang="zh-CN" altLang="en-US" dirty="0"/>
              <a:t>拓扑是 </a:t>
            </a:r>
            <a:r>
              <a:rPr lang="en-US" altLang="zh-CN" dirty="0"/>
              <a:t>Direct Network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所有的节点同时是 </a:t>
            </a:r>
            <a:r>
              <a:rPr lang="en-US" altLang="zh-CN" dirty="0"/>
              <a:t>input terminal</a:t>
            </a:r>
            <a:r>
              <a:rPr lang="zh-CN" altLang="en-US" dirty="0"/>
              <a:t>、</a:t>
            </a:r>
            <a:r>
              <a:rPr lang="en-US" altLang="zh-CN" dirty="0"/>
              <a:t>output terminal </a:t>
            </a:r>
            <a:r>
              <a:rPr lang="zh-CN" altLang="en-US" dirty="0"/>
              <a:t>和 </a:t>
            </a:r>
            <a:r>
              <a:rPr lang="en-US" altLang="zh-CN" dirty="0"/>
              <a:t>switching node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Mesh </a:t>
            </a:r>
            <a:r>
              <a:rPr lang="zh-CN" altLang="en-US" dirty="0"/>
              <a:t>缺少边对称性，导致负载不均衡。中心位置 </a:t>
            </a:r>
            <a:r>
              <a:rPr lang="en-US" altLang="zh-CN" dirty="0"/>
              <a:t>Channels</a:t>
            </a:r>
            <a:r>
              <a:rPr lang="zh-CN" altLang="en-US" dirty="0"/>
              <a:t> 比边缘 </a:t>
            </a:r>
            <a:r>
              <a:rPr lang="en-US" altLang="zh-CN" dirty="0"/>
              <a:t>Channels</a:t>
            </a:r>
            <a:r>
              <a:rPr lang="zh-CN" altLang="en-US" dirty="0"/>
              <a:t> 承受更大的负载。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F92370-9BFD-A943-9609-C5BAB7B6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8" y="2925580"/>
            <a:ext cx="7117065" cy="36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16909BC-7EE5-6E44-BB52-3D2062E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优缺点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6BAB38-8C89-CE4D-B5A5-1535AB885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12576" y="2130340"/>
            <a:ext cx="9474529" cy="589190"/>
          </a:xfrm>
        </p:spPr>
        <p:txBody>
          <a:bodyPr/>
          <a:lstStyle/>
          <a:p>
            <a:r>
              <a:rPr lang="zh-CN" altLang="en-US" dirty="0"/>
              <a:t>路径多样性大</a:t>
            </a:r>
            <a:endParaRPr lang="zh-CN" altLang="en-US" sz="1600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384C392B-28A4-E646-9FFD-25BBC11706F3}"/>
              </a:ext>
            </a:extLst>
          </p:cNvPr>
          <p:cNvSpPr txBox="1">
            <a:spLocks/>
          </p:cNvSpPr>
          <p:nvPr/>
        </p:nvSpPr>
        <p:spPr>
          <a:xfrm>
            <a:off x="2112577" y="4240374"/>
            <a:ext cx="9474529" cy="168210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需要较多的跳数才能达到目的节点</a:t>
            </a:r>
            <a:endParaRPr lang="en-US" altLang="zh-CN" dirty="0"/>
          </a:p>
          <a:p>
            <a:r>
              <a:rPr lang="zh-CN" altLang="en-US" dirty="0"/>
              <a:t>网络拓扑走线复杂</a:t>
            </a:r>
            <a:endParaRPr lang="en-US" altLang="zh-CN" dirty="0"/>
          </a:p>
          <a:p>
            <a:r>
              <a:rPr lang="zh-CN" altLang="en-US" dirty="0"/>
              <a:t>网络不均衡负载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CF3FC8-6C21-CD42-A1DB-0E29821ED0FF}"/>
              </a:ext>
            </a:extLst>
          </p:cNvPr>
          <p:cNvSpPr/>
          <p:nvPr/>
        </p:nvSpPr>
        <p:spPr>
          <a:xfrm>
            <a:off x="725214" y="1284238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优点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AACDD-CE67-2245-B5B2-9E3FFFD71AAF}"/>
              </a:ext>
            </a:extLst>
          </p:cNvPr>
          <p:cNvSpPr/>
          <p:nvPr/>
        </p:nvSpPr>
        <p:spPr>
          <a:xfrm>
            <a:off x="725213" y="3940731"/>
            <a:ext cx="1061545" cy="22813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ysClr val="windowText" lastClr="000000"/>
                </a:solidFill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10624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 案例对比</a:t>
            </a:r>
          </a:p>
        </p:txBody>
      </p:sp>
    </p:spTree>
    <p:extLst>
      <p:ext uri="{BB962C8B-B14F-4D97-AF65-F5344CB8AC3E}">
        <p14:creationId xmlns:p14="http://schemas.microsoft.com/office/powerpoint/2010/main" val="1989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32EDFF-CFA4-D442-B696-3DF32FB7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实际物理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63D960C-1896-D94E-AFA0-53B0395505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在现实世界中搭建 </a:t>
            </a:r>
            <a:r>
              <a:rPr lang="en-US" altLang="zh-CN" dirty="0"/>
              <a:t>Torus </a:t>
            </a:r>
            <a:r>
              <a:rPr lang="zh-CN" altLang="en-US" dirty="0"/>
              <a:t>与 </a:t>
            </a:r>
            <a:r>
              <a:rPr lang="en-US" altLang="zh-CN" dirty="0"/>
              <a:t>Mesh </a:t>
            </a:r>
            <a:r>
              <a:rPr lang="zh-CN" altLang="en-US" dirty="0"/>
              <a:t>需要考虑更多的因素。</a:t>
            </a:r>
          </a:p>
          <a:p>
            <a:r>
              <a:rPr lang="zh-CN" altLang="en-US" dirty="0"/>
              <a:t>如果直接按照上面的拓扑图，会导致”回环的那一条</a:t>
            </a:r>
            <a:r>
              <a:rPr lang="en-US" altLang="zh-CN" dirty="0"/>
              <a:t>channel“</a:t>
            </a:r>
            <a:r>
              <a:rPr lang="zh-CN" altLang="en-US" dirty="0"/>
              <a:t>长度比其他的都要长，这会带来更大的延迟，甚至可能降低电路的整体频率。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CB84D5-98E4-664B-A32F-C17FF0C1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5" y="3637455"/>
            <a:ext cx="3581400" cy="172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06CBF9-0856-4741-B707-FD2E626C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75" y="2970705"/>
            <a:ext cx="5346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3C54A50-47D7-3A46-82FF-5905C1936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E4BEFB-61FD-454C-9D00-904FF13C9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C71C4-3D47-A34A-9C08-37325651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51" y="3338349"/>
            <a:ext cx="5067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73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9B29FA-5A3E-7C44-918C-F65EAFE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Express Cube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965C3A3-1D3E-8C47-9FD3-F3B65F5AD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Torus </a:t>
            </a:r>
            <a:r>
              <a:rPr lang="zh-CN" altLang="en-US" dirty="0"/>
              <a:t>和 </a:t>
            </a:r>
            <a:r>
              <a:rPr lang="en-US" altLang="zh-CN" dirty="0"/>
              <a:t>Mesh </a:t>
            </a:r>
            <a:r>
              <a:rPr lang="zh-CN" altLang="en-US" dirty="0"/>
              <a:t>中，占传输延迟大部分的是 </a:t>
            </a:r>
            <a:r>
              <a:rPr lang="en-US" altLang="zh-CN" dirty="0"/>
              <a:t>routing latency</a:t>
            </a:r>
            <a:r>
              <a:rPr lang="zh-CN" altLang="en-US" dirty="0"/>
              <a:t>。我们可以通过增加额外的 </a:t>
            </a:r>
            <a:r>
              <a:rPr lang="en-US" altLang="zh-CN" dirty="0"/>
              <a:t>long(express) channel </a:t>
            </a:r>
            <a:r>
              <a:rPr lang="zh-CN" altLang="en-US" dirty="0"/>
              <a:t>来降低经过路由的数量，减少延迟。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1CEAF9-3C33-0D42-B2F1-EEAE5A15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21" y="3208063"/>
            <a:ext cx="5143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1CD9D-77C3-EB47-8BFB-9B427B0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4CFE-DBBB-2E4C-BF97-BFD0D2399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</p:spPr>
        <p:txBody>
          <a:bodyPr numCol="1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latin typeface="Gill Sans MT" panose="020B0502020104020203" pitchFamily="34" charset="0"/>
              </a:rPr>
              <a:t> 集群通信方式</a:t>
            </a:r>
            <a:endParaRPr lang="en-US" altLang="zh-CN" sz="3200" b="1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大模型对网络的挑战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片上网络拓扑架构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集群组网拓扑架构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AI</a:t>
            </a:r>
            <a:r>
              <a:rPr lang="zh-CN" altLang="en-US" sz="2800" dirty="0">
                <a:latin typeface="Gill Sans MT" panose="020B0502020104020203" pitchFamily="34" charset="0"/>
              </a:rPr>
              <a:t> 集群组网案例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4E952D9-135D-374F-B402-A8304689DAD1}"/>
              </a:ext>
            </a:extLst>
          </p:cNvPr>
          <p:cNvSpPr txBox="1">
            <a:spLocks/>
          </p:cNvSpPr>
          <p:nvPr/>
        </p:nvSpPr>
        <p:spPr>
          <a:xfrm>
            <a:off x="6282179" y="1923393"/>
            <a:ext cx="5290949" cy="4314121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53456" lvl="1" indent="-514350">
              <a:buFont typeface="+mj-lt"/>
              <a:buAutoNum type="arabicPeriod" startAt="5"/>
            </a:pPr>
            <a:r>
              <a:rPr lang="en-US" altLang="zh-CN" sz="2800" dirty="0"/>
              <a:t>GPU</a:t>
            </a:r>
            <a:r>
              <a:rPr lang="zh-CN" altLang="en-US" sz="2800" dirty="0"/>
              <a:t>通信技术发展</a:t>
            </a:r>
          </a:p>
          <a:p>
            <a:pPr marL="696306" lvl="1" indent="-457200">
              <a:buFont typeface="+mj-lt"/>
              <a:buAutoNum type="arabicPeriod" startAt="5"/>
            </a:pPr>
            <a:r>
              <a:rPr lang="zh-CN" altLang="en-US" sz="2800" dirty="0"/>
              <a:t>通信算法原理</a:t>
            </a:r>
          </a:p>
          <a:p>
            <a:pPr marL="696306" lvl="1" indent="-457200">
              <a:buFont typeface="+mj-lt"/>
              <a:buAutoNum type="arabicPeriod" startAt="5"/>
            </a:pPr>
            <a:r>
              <a:rPr lang="zh-CN" altLang="en-US" sz="2800" dirty="0"/>
              <a:t>集合通信原语</a:t>
            </a:r>
          </a:p>
        </p:txBody>
      </p:sp>
    </p:spTree>
    <p:extLst>
      <p:ext uri="{BB962C8B-B14F-4D97-AF65-F5344CB8AC3E}">
        <p14:creationId xmlns:p14="http://schemas.microsoft.com/office/powerpoint/2010/main" val="114604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B62C1F3-A3BE-5F4F-B545-163D1A18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第一代 </a:t>
            </a:r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P100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4150ADC-C5C8-984B-8040-CAEDB83AE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4538641" cy="4608512"/>
          </a:xfrm>
        </p:spPr>
        <p:txBody>
          <a:bodyPr anchor="ctr"/>
          <a:lstStyle/>
          <a:p>
            <a:r>
              <a:rPr lang="en-US" altLang="zh-CN" dirty="0"/>
              <a:t>dgx1</a:t>
            </a:r>
            <a:r>
              <a:rPr lang="zh-CN" altLang="en-US" dirty="0"/>
              <a:t>：集成了八块</a:t>
            </a:r>
            <a:r>
              <a:rPr lang="en-US" altLang="zh-CN" dirty="0"/>
              <a:t>p100</a:t>
            </a:r>
            <a:r>
              <a:rPr lang="zh-CN" altLang="en-US" dirty="0"/>
              <a:t>与两块志强</a:t>
            </a:r>
            <a:r>
              <a:rPr lang="en-US" altLang="zh-CN" dirty="0"/>
              <a:t>e5 2698v4</a:t>
            </a:r>
            <a:r>
              <a:rPr lang="zh-CN" altLang="en-US" dirty="0"/>
              <a:t>，但是因为每块</a:t>
            </a:r>
            <a:r>
              <a:rPr lang="en-US" altLang="zh-CN" dirty="0"/>
              <a:t>GPU</a:t>
            </a:r>
            <a:r>
              <a:rPr lang="zh-CN" altLang="en-US" dirty="0"/>
              <a:t>只有</a:t>
            </a:r>
            <a:r>
              <a:rPr lang="en-US" altLang="zh-CN" dirty="0"/>
              <a:t>4</a:t>
            </a:r>
            <a:r>
              <a:rPr lang="zh-CN" altLang="en-US" dirty="0"/>
              <a:t>路 </a:t>
            </a:r>
            <a:r>
              <a:rPr lang="en-US" altLang="zh-CN" dirty="0"/>
              <a:t>NVLink</a:t>
            </a:r>
            <a:r>
              <a:rPr lang="zh-CN" altLang="en-US" dirty="0"/>
              <a:t>，</a:t>
            </a:r>
            <a:r>
              <a:rPr lang="en-US" altLang="zh-CN" dirty="0"/>
              <a:t>GPU</a:t>
            </a:r>
            <a:r>
              <a:rPr lang="zh-CN" altLang="en-US" dirty="0"/>
              <a:t> 构成了一种混合的 </a:t>
            </a:r>
            <a:r>
              <a:rPr lang="en-US" altLang="zh-CN" dirty="0"/>
              <a:t>cube-mesh</a:t>
            </a:r>
            <a:r>
              <a:rPr lang="zh-CN" altLang="en-US" dirty="0"/>
              <a:t> 网络拓扑结构，</a:t>
            </a:r>
            <a:r>
              <a:rPr lang="en-US" altLang="zh-CN" dirty="0"/>
              <a:t>GPU</a:t>
            </a:r>
            <a:r>
              <a:rPr lang="zh-CN" altLang="en-US" dirty="0"/>
              <a:t>被</a:t>
            </a:r>
            <a:r>
              <a:rPr lang="en-US" altLang="zh-CN" dirty="0"/>
              <a:t>4</a:t>
            </a:r>
            <a:r>
              <a:rPr lang="zh-CN" altLang="en-US" dirty="0"/>
              <a:t>块</a:t>
            </a:r>
            <a:r>
              <a:rPr lang="en-US" altLang="zh-CN" dirty="0"/>
              <a:t>4</a:t>
            </a:r>
            <a:r>
              <a:rPr lang="zh-CN" altLang="en-US" dirty="0"/>
              <a:t>块分为两组，然后在互相连接。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B35E87C-791C-C441-8C4D-DAEA4D3E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25" y="1916832"/>
            <a:ext cx="6107485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A15CF3-6835-A145-A34B-425D374C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第一代 </a:t>
            </a:r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P100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CB53C9-B93E-4241-B4EE-CC2B77324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4682657" cy="4608512"/>
          </a:xfrm>
        </p:spPr>
        <p:txBody>
          <a:bodyPr anchor="ctr"/>
          <a:lstStyle/>
          <a:p>
            <a:r>
              <a:rPr lang="zh-CN" altLang="en-US" dirty="0"/>
              <a:t>因为 </a:t>
            </a:r>
            <a:r>
              <a:rPr lang="en-US" altLang="zh-CN" dirty="0"/>
              <a:t>GPU</a:t>
            </a:r>
            <a:r>
              <a:rPr lang="zh-CN" altLang="en-US" dirty="0"/>
              <a:t> 需要的 </a:t>
            </a:r>
            <a:r>
              <a:rPr lang="en-US" altLang="zh-CN" dirty="0"/>
              <a:t>PCIe</a:t>
            </a:r>
            <a:r>
              <a:rPr lang="zh-CN" altLang="en-US" dirty="0"/>
              <a:t> 通道数量超过了芯片组所能提供的数量，所以每一对 </a:t>
            </a:r>
            <a:r>
              <a:rPr lang="en-US" altLang="zh-CN" dirty="0"/>
              <a:t>GPU</a:t>
            </a:r>
            <a:r>
              <a:rPr lang="zh-CN" altLang="en-US" dirty="0"/>
              <a:t> 将连接到一组 </a:t>
            </a:r>
            <a:r>
              <a:rPr lang="en-US" altLang="zh-CN" dirty="0"/>
              <a:t>PCIe switch</a:t>
            </a:r>
            <a:r>
              <a:rPr lang="zh-CN" altLang="en-US" dirty="0"/>
              <a:t> 上与志强相连，然后两块</a:t>
            </a:r>
            <a:r>
              <a:rPr lang="en-US" altLang="zh-CN" dirty="0"/>
              <a:t>Intel</a:t>
            </a:r>
            <a:r>
              <a:rPr lang="zh-CN" altLang="en-US" dirty="0"/>
              <a:t> 再通过 </a:t>
            </a:r>
            <a:r>
              <a:rPr lang="en-US" altLang="zh-CN" dirty="0"/>
              <a:t>QPI</a:t>
            </a:r>
            <a:r>
              <a:rPr lang="zh-CN" altLang="en-US" dirty="0"/>
              <a:t> 总线连接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A2EC62-CFD5-A64C-ACB0-314014B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25" y="908720"/>
            <a:ext cx="6120680" cy="54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5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DDE255-2932-094B-9386-EFE2FB7C2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02914"/>
            <a:ext cx="12196763" cy="385217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6093806-55F9-AC41-B4F4-35EFBF5B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Tesla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V100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/>
              <a:t>DGX-1</a:t>
            </a:r>
            <a:r>
              <a:rPr lang="zh-CN" altLang="en-US" dirty="0"/>
              <a:t> 硬件渲染图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69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4970C8D-34EF-A548-82B5-F4B90DDB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与 </a:t>
            </a:r>
            <a:r>
              <a:rPr lang="en-US" altLang="zh-CN" dirty="0"/>
              <a:t>NVSwitch</a:t>
            </a:r>
            <a:r>
              <a:rPr lang="zh-CN" altLang="en-US" dirty="0"/>
              <a:t> 相关的服务器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2F49CB-6298-0548-91A1-FA0F4A3CE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12776"/>
            <a:ext cx="4394626" cy="4608512"/>
          </a:xfrm>
        </p:spPr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</a:t>
            </a:r>
            <a:r>
              <a:rPr lang="en-US" altLang="zh-CN" dirty="0"/>
              <a:t>2.0 </a:t>
            </a:r>
            <a:r>
              <a:rPr lang="zh-CN" altLang="en-US" dirty="0"/>
              <a:t>技术使得单服务器中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无法达到全连接为解决该问题，</a:t>
            </a:r>
            <a:r>
              <a:rPr lang="en-US" altLang="zh-CN" dirty="0"/>
              <a:t>NVIDIA </a:t>
            </a:r>
            <a:r>
              <a:rPr lang="zh-CN" altLang="en-US" dirty="0"/>
              <a:t>在 </a:t>
            </a:r>
            <a:r>
              <a:rPr lang="en-US" altLang="zh-CN" dirty="0"/>
              <a:t>2018 </a:t>
            </a:r>
            <a:r>
              <a:rPr lang="zh-CN" altLang="en-US" dirty="0"/>
              <a:t>年发布了 </a:t>
            </a:r>
            <a:r>
              <a:rPr lang="en-US" altLang="zh-CN" dirty="0"/>
              <a:t>NVSwitch</a:t>
            </a:r>
            <a:r>
              <a:rPr lang="zh-CN" altLang="en-US" dirty="0"/>
              <a:t>，实现了 </a:t>
            </a:r>
            <a:r>
              <a:rPr lang="en-US" altLang="zh-CN" dirty="0"/>
              <a:t>NVLink </a:t>
            </a:r>
            <a:r>
              <a:rPr lang="zh-CN" altLang="en-US" dirty="0"/>
              <a:t>的全连接。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NVIDIA NVSwitch </a:t>
            </a:r>
            <a:r>
              <a:rPr lang="zh-CN" altLang="en-US" dirty="0"/>
              <a:t>是首款节点交换架构，可支持单个服务器节点中 </a:t>
            </a:r>
            <a:r>
              <a:rPr lang="en-US" altLang="zh-CN" dirty="0"/>
              <a:t>16 </a:t>
            </a:r>
            <a:r>
              <a:rPr lang="zh-CN" altLang="en-US" dirty="0"/>
              <a:t>个全互联的 </a:t>
            </a:r>
            <a:r>
              <a:rPr lang="en-US" altLang="zh-CN" dirty="0"/>
              <a:t>GPU</a:t>
            </a:r>
            <a:r>
              <a:rPr lang="zh-CN" altLang="en-US" dirty="0"/>
              <a:t>，并可使全部 </a:t>
            </a:r>
            <a:r>
              <a:rPr lang="en-US" altLang="zh-CN" dirty="0"/>
              <a:t>8 </a:t>
            </a:r>
            <a:r>
              <a:rPr lang="zh-CN" altLang="en-US" dirty="0"/>
              <a:t>个 </a:t>
            </a:r>
            <a:r>
              <a:rPr lang="en-US" altLang="zh-CN" dirty="0"/>
              <a:t>GPU </a:t>
            </a:r>
            <a:r>
              <a:rPr lang="zh-CN" altLang="en-US" dirty="0"/>
              <a:t>对分别达到 </a:t>
            </a:r>
            <a:r>
              <a:rPr lang="en-US" altLang="zh-CN" dirty="0"/>
              <a:t>300GB/s </a:t>
            </a:r>
            <a:r>
              <a:rPr lang="zh-CN" altLang="en-US" dirty="0"/>
              <a:t>的速度同时进行通信。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DAC216-939A-E346-8D2D-17F7DEAFC8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4325" y="1246110"/>
            <a:ext cx="5651956" cy="52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D59B9C7-2BE0-C644-A06B-30A792B2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NVLink</a:t>
            </a:r>
            <a:r>
              <a:rPr lang="zh-CN" altLang="en-US" dirty="0"/>
              <a:t> 与 </a:t>
            </a:r>
            <a:r>
              <a:rPr lang="en-US" altLang="zh-CN" dirty="0"/>
              <a:t>NVSwitch</a:t>
            </a:r>
            <a:r>
              <a:rPr lang="zh-CN" altLang="en-US" dirty="0"/>
              <a:t> 相关的服务器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DF6A1-9690-9F44-A23C-0C34813B5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433" y="1268760"/>
            <a:ext cx="11173875" cy="520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9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49299-7EC0-444F-A15C-472223CB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F59D5-68A9-8847-A14C-D05010908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FD9618-74FA-F24B-A0A1-80F47AD9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95" y="1815443"/>
            <a:ext cx="8830371" cy="42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2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6F1175-BC69-4A42-981A-84D4F131D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1"/>
          <a:stretch/>
        </p:blipFill>
        <p:spPr>
          <a:xfrm>
            <a:off x="-9615" y="0"/>
            <a:ext cx="12206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7.</a:t>
            </a:r>
            <a:r>
              <a:rPr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 </a:t>
            </a:r>
            <a:r>
              <a:rPr lang="en-US" altLang="zh-CN" dirty="0"/>
              <a:t>NoC</a:t>
            </a:r>
            <a:r>
              <a:rPr lang="zh-CN" altLang="en-US" dirty="0"/>
              <a:t> 是什么，为什么研究 </a:t>
            </a:r>
            <a:r>
              <a:rPr lang="en-US" altLang="zh-CN" dirty="0"/>
              <a:t>NPU</a:t>
            </a:r>
            <a:r>
              <a:rPr lang="zh-CN" altLang="en-US" dirty="0"/>
              <a:t> 集群拓扑需要先了解 </a:t>
            </a:r>
            <a:r>
              <a:rPr lang="en-US" altLang="zh-CN" dirty="0"/>
              <a:t>NoC</a:t>
            </a:r>
            <a:r>
              <a:rPr lang="zh-CN" altLang="en-US" dirty="0"/>
              <a:t> 拓扑；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 </a:t>
            </a:r>
            <a:r>
              <a:rPr lang="en-US" altLang="zh-CN" dirty="0"/>
              <a:t>NoC</a:t>
            </a:r>
            <a:r>
              <a:rPr lang="zh-CN" altLang="en-US" dirty="0"/>
              <a:t> 拓扑的度量指标，主要是吞吐、延迟和路径多样性；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 </a:t>
            </a:r>
            <a:r>
              <a:rPr lang="en-US" altLang="zh-CN" dirty="0"/>
              <a:t>NoC</a:t>
            </a:r>
            <a:r>
              <a:rPr lang="zh-CN" altLang="en-US" dirty="0"/>
              <a:t> 的</a:t>
            </a:r>
            <a:r>
              <a:rPr lang="en-US" altLang="zh-CN" dirty="0"/>
              <a:t>Butterfly</a:t>
            </a:r>
            <a:r>
              <a:rPr lang="zh-CN" altLang="en-US" dirty="0"/>
              <a:t>、</a:t>
            </a:r>
            <a:r>
              <a:rPr lang="en-US" altLang="zh-CN" dirty="0"/>
              <a:t>Tours</a:t>
            </a:r>
            <a:r>
              <a:rPr lang="zh-CN" altLang="en-US" dirty="0"/>
              <a:t>、</a:t>
            </a:r>
            <a:r>
              <a:rPr lang="en-US" altLang="zh-CN" dirty="0"/>
              <a:t>Mesh</a:t>
            </a:r>
            <a:r>
              <a:rPr lang="zh-CN" altLang="en-US" dirty="0"/>
              <a:t> 拓扑的架构和优缺点；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以实际的应用案例，看 </a:t>
            </a:r>
            <a:r>
              <a:rPr lang="en-US" altLang="zh-CN" dirty="0"/>
              <a:t>GPU</a:t>
            </a:r>
            <a:r>
              <a:rPr lang="zh-CN" altLang="en-US" dirty="0"/>
              <a:t> 和 </a:t>
            </a:r>
            <a:r>
              <a:rPr lang="en-US" altLang="zh-CN" dirty="0"/>
              <a:t>NPU</a:t>
            </a:r>
            <a:r>
              <a:rPr lang="zh-CN" altLang="en-US" dirty="0"/>
              <a:t> 的拓扑；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NIC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A700A-DF79-2A40-ABEA-7EAAE266B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“NIC</a:t>
            </a:r>
            <a:r>
              <a:rPr lang="zh-CN" altLang="en-US" dirty="0"/>
              <a:t>（</a:t>
            </a:r>
            <a:r>
              <a:rPr lang="en-US" altLang="zh-CN" dirty="0"/>
              <a:t>Network Interface Card</a:t>
            </a:r>
            <a:r>
              <a:rPr lang="zh-CN" altLang="en-US" dirty="0"/>
              <a:t> ），即网卡。网络接口卡或简称为网络卡</a:t>
            </a:r>
            <a:r>
              <a:rPr lang="en-US" altLang="zh-CN" dirty="0"/>
              <a:t>,</a:t>
            </a:r>
            <a:r>
              <a:rPr lang="zh-CN" altLang="en-US" dirty="0"/>
              <a:t>通常仅用于将不同类型的设备连接到网络中以访问</a:t>
            </a:r>
            <a:r>
              <a:rPr lang="en-US" altLang="zh-CN" dirty="0"/>
              <a:t>Internet</a:t>
            </a:r>
            <a:r>
              <a:rPr lang="zh-CN" altLang="en-US" dirty="0"/>
              <a:t>或</a:t>
            </a:r>
            <a:r>
              <a:rPr lang="en-US" altLang="zh-CN" dirty="0"/>
              <a:t>Intranet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NoC (Network on chip) </a:t>
            </a:r>
            <a:r>
              <a:rPr lang="zh-CN" altLang="en-US" dirty="0"/>
              <a:t>：片上网络，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3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9B1486-C7AF-164E-A808-2B50F197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B2728C-3808-7A48-A476-BD61A5FC35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为什么要关心片上网络拓扑？在</a:t>
            </a:r>
            <a:r>
              <a:rPr lang="en-US" altLang="zh-CN" dirty="0"/>
              <a:t>AI</a:t>
            </a:r>
            <a:r>
              <a:rPr lang="zh-CN" altLang="en-US" dirty="0"/>
              <a:t>集群不应该只关心集群网络拓扑吗？</a:t>
            </a:r>
          </a:p>
        </p:txBody>
      </p:sp>
    </p:spTree>
    <p:extLst>
      <p:ext uri="{BB962C8B-B14F-4D97-AF65-F5344CB8AC3E}">
        <p14:creationId xmlns:p14="http://schemas.microsoft.com/office/powerpoint/2010/main" val="288274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A6BBC-6276-B948-BD32-31830D42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Answer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9A361-53BC-9244-A0EC-3B6AA7AF5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389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r>
              <a:rPr lang="zh-CN" altLang="en-US" dirty="0"/>
              <a:t> 组成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AEBFDEF-2D10-5747-98D4-28D110F9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NoC</a:t>
            </a:r>
            <a:r>
              <a:rPr lang="zh-CN" altLang="en-US" dirty="0"/>
              <a:t>？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28FDD8E-7F4D-CC45-8A01-67784014C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随着数字电路规模的不断增大，传统的总线型数据交换方式导致的数据传输速率低下，越来越成为限制性能提升的瓶颈。通过互联片上各部件，通过网络方式进行数据交换。</a:t>
            </a:r>
            <a:endParaRPr lang="en-US" altLang="zh-CN" dirty="0"/>
          </a:p>
          <a:p>
            <a:pPr lvl="1"/>
            <a:r>
              <a:rPr lang="en-US" altLang="zh-CN" dirty="0" err="1"/>
              <a:t>eg.</a:t>
            </a:r>
            <a:r>
              <a:rPr lang="zh-CN" altLang="en-US" dirty="0"/>
              <a:t>，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en-US" altLang="zh-CN" dirty="0"/>
              <a:t>NPU</a:t>
            </a:r>
            <a:r>
              <a:rPr lang="zh-CN" altLang="en-US" dirty="0"/>
              <a:t>， </a:t>
            </a:r>
            <a:r>
              <a:rPr lang="en-US" altLang="zh-CN" dirty="0"/>
              <a:t>TPU</a:t>
            </a:r>
          </a:p>
          <a:p>
            <a:r>
              <a:rPr lang="zh-CN" altLang="en-US" dirty="0"/>
              <a:t>与下一节更高维度的“计算机网络</a:t>
            </a:r>
            <a:r>
              <a:rPr lang="en-US" altLang="zh-CN" dirty="0"/>
              <a:t>/</a:t>
            </a:r>
            <a:r>
              <a:rPr lang="zh-CN" altLang="en-US" dirty="0"/>
              <a:t>集群组网”相比，</a:t>
            </a:r>
            <a:r>
              <a:rPr lang="zh-CN" altLang="en-US" b="1" dirty="0"/>
              <a:t>信道距离短、数据传输速率快</a:t>
            </a:r>
            <a:r>
              <a:rPr lang="zh-CN" altLang="en-US" dirty="0"/>
              <a:t>是硬件层面的片上网络 </a:t>
            </a:r>
            <a:r>
              <a:rPr lang="en-US" altLang="zh-CN" dirty="0"/>
              <a:t>NoC</a:t>
            </a:r>
            <a:r>
              <a:rPr lang="zh-CN" altLang="en-US" dirty="0"/>
              <a:t> 特点。</a:t>
            </a:r>
          </a:p>
        </p:txBody>
      </p:sp>
    </p:spTree>
    <p:extLst>
      <p:ext uri="{BB962C8B-B14F-4D97-AF65-F5344CB8AC3E}">
        <p14:creationId xmlns:p14="http://schemas.microsoft.com/office/powerpoint/2010/main" val="317292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28328</TotalTime>
  <Words>2314</Words>
  <Application>Microsoft Macintosh PowerPoint</Application>
  <PresentationFormat>自定义</PresentationFormat>
  <Paragraphs>218</Paragraphs>
  <Slides>49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49</vt:i4>
      </vt:variant>
    </vt:vector>
  </HeadingPairs>
  <TitlesOfParts>
    <vt:vector size="65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关于大模型系列</vt:lpstr>
      <vt:lpstr>关于本内容</vt:lpstr>
      <vt:lpstr>NIC and NOC</vt:lpstr>
      <vt:lpstr>Question?</vt:lpstr>
      <vt:lpstr>Answer</vt:lpstr>
      <vt:lpstr>PowerPoint 演示文稿</vt:lpstr>
      <vt:lpstr>what is NoC？</vt:lpstr>
      <vt:lpstr>设计 NoC 考虑因素</vt:lpstr>
      <vt:lpstr>NoC 组成</vt:lpstr>
      <vt:lpstr>NoC 拓扑结构</vt:lpstr>
      <vt:lpstr>路由算法 Routing Algorithm</vt:lpstr>
      <vt:lpstr>DOJO系统网络通信方式</vt:lpstr>
      <vt:lpstr>DOJO系统网络通信方式</vt:lpstr>
      <vt:lpstr>流控制 Flow Control</vt:lpstr>
      <vt:lpstr>PowerPoint 演示文稿</vt:lpstr>
      <vt:lpstr>名词解释</vt:lpstr>
      <vt:lpstr>拓扑优化基础概念</vt:lpstr>
      <vt:lpstr>吞吐 Throughput</vt:lpstr>
      <vt:lpstr>延迟 Latency</vt:lpstr>
      <vt:lpstr>路径多样性 Path Diversity</vt:lpstr>
      <vt:lpstr>路径多样性 Path Diversity (I)</vt:lpstr>
      <vt:lpstr>路径多样性 Path Diversity (II)</vt:lpstr>
      <vt:lpstr>路径多样性 Path Diversity (III)</vt:lpstr>
      <vt:lpstr>PowerPoint 演示文稿</vt:lpstr>
      <vt:lpstr>Butterfly 拓扑介绍</vt:lpstr>
      <vt:lpstr>额外 Stage 提高路径多样性</vt:lpstr>
      <vt:lpstr>优缺点</vt:lpstr>
      <vt:lpstr>PowerPoint 演示文稿</vt:lpstr>
      <vt:lpstr>Torus 拓扑介绍</vt:lpstr>
      <vt:lpstr>优缺点</vt:lpstr>
      <vt:lpstr>PowerPoint 演示文稿</vt:lpstr>
      <vt:lpstr>Mesh 拓扑介绍</vt:lpstr>
      <vt:lpstr>优缺点</vt:lpstr>
      <vt:lpstr>PowerPoint 演示文稿</vt:lpstr>
      <vt:lpstr>实际物理</vt:lpstr>
      <vt:lpstr>PowerPoint 演示文稿</vt:lpstr>
      <vt:lpstr>Express Cube</vt:lpstr>
      <vt:lpstr>第一代 NVLink P100 DEMO</vt:lpstr>
      <vt:lpstr>第一代 NVLink P100 DEMO</vt:lpstr>
      <vt:lpstr>Tesla V100 DGX-1 硬件渲染图</vt:lpstr>
      <vt:lpstr>NVLink 与 NVSwitch 相关的服务器</vt:lpstr>
      <vt:lpstr>NVLink 与 NVSwitch 相关的服务器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8816</cp:revision>
  <cp:lastPrinted>2023-09-08T09:14:01Z</cp:lastPrinted>
  <dcterms:created xsi:type="dcterms:W3CDTF">2020-08-28T08:44:19Z</dcterms:created>
  <dcterms:modified xsi:type="dcterms:W3CDTF">2023-10-20T03:19:16Z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